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8" r:id="rId1"/>
  </p:sldMasterIdLst>
  <p:notesMasterIdLst>
    <p:notesMasterId r:id="rId74"/>
  </p:notesMasterIdLst>
  <p:handoutMasterIdLst>
    <p:handoutMasterId r:id="rId75"/>
  </p:handoutMasterIdLst>
  <p:sldIdLst>
    <p:sldId id="256" r:id="rId2"/>
    <p:sldId id="278" r:id="rId3"/>
    <p:sldId id="280" r:id="rId4"/>
    <p:sldId id="281" r:id="rId5"/>
    <p:sldId id="285" r:id="rId6"/>
    <p:sldId id="286" r:id="rId7"/>
    <p:sldId id="287" r:id="rId8"/>
    <p:sldId id="288" r:id="rId9"/>
    <p:sldId id="282" r:id="rId10"/>
    <p:sldId id="284" r:id="rId11"/>
    <p:sldId id="289" r:id="rId12"/>
    <p:sldId id="264" r:id="rId13"/>
    <p:sldId id="266" r:id="rId14"/>
    <p:sldId id="372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293" r:id="rId25"/>
    <p:sldId id="268" r:id="rId26"/>
    <p:sldId id="294" r:id="rId27"/>
    <p:sldId id="298" r:id="rId28"/>
    <p:sldId id="299" r:id="rId29"/>
    <p:sldId id="295" r:id="rId30"/>
    <p:sldId id="300" r:id="rId31"/>
    <p:sldId id="296" r:id="rId32"/>
    <p:sldId id="272" r:id="rId33"/>
    <p:sldId id="271" r:id="rId34"/>
    <p:sldId id="297" r:id="rId35"/>
    <p:sldId id="384" r:id="rId36"/>
    <p:sldId id="382" r:id="rId37"/>
    <p:sldId id="383" r:id="rId38"/>
    <p:sldId id="385" r:id="rId39"/>
    <p:sldId id="386" r:id="rId40"/>
    <p:sldId id="387" r:id="rId41"/>
    <p:sldId id="453" r:id="rId42"/>
    <p:sldId id="425" r:id="rId43"/>
    <p:sldId id="426" r:id="rId44"/>
    <p:sldId id="423" r:id="rId45"/>
    <p:sldId id="424" r:id="rId46"/>
    <p:sldId id="427" r:id="rId47"/>
    <p:sldId id="428" r:id="rId48"/>
    <p:sldId id="429" r:id="rId49"/>
    <p:sldId id="430" r:id="rId50"/>
    <p:sldId id="431" r:id="rId51"/>
    <p:sldId id="432" r:id="rId52"/>
    <p:sldId id="433" r:id="rId53"/>
    <p:sldId id="434" r:id="rId54"/>
    <p:sldId id="435" r:id="rId55"/>
    <p:sldId id="436" r:id="rId56"/>
    <p:sldId id="437" r:id="rId57"/>
    <p:sldId id="438" r:id="rId58"/>
    <p:sldId id="439" r:id="rId59"/>
    <p:sldId id="440" r:id="rId60"/>
    <p:sldId id="441" r:id="rId61"/>
    <p:sldId id="442" r:id="rId62"/>
    <p:sldId id="443" r:id="rId63"/>
    <p:sldId id="444" r:id="rId64"/>
    <p:sldId id="445" r:id="rId65"/>
    <p:sldId id="446" r:id="rId66"/>
    <p:sldId id="447" r:id="rId67"/>
    <p:sldId id="448" r:id="rId68"/>
    <p:sldId id="449" r:id="rId69"/>
    <p:sldId id="450" r:id="rId70"/>
    <p:sldId id="451" r:id="rId71"/>
    <p:sldId id="452" r:id="rId72"/>
    <p:sldId id="368" r:id="rId73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4" autoAdjust="0"/>
    <p:restoredTop sz="95986" autoAdjust="0"/>
  </p:normalViewPr>
  <p:slideViewPr>
    <p:cSldViewPr>
      <p:cViewPr varScale="1">
        <p:scale>
          <a:sx n="72" d="100"/>
          <a:sy n="72" d="100"/>
        </p:scale>
        <p:origin x="-17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6636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k-SK"/>
          </a:p>
        </p:txBody>
      </p:sp>
      <p:sp>
        <p:nvSpPr>
          <p:cNvPr id="3084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3085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k-SK"/>
          </a:p>
        </p:txBody>
      </p:sp>
      <p:sp>
        <p:nvSpPr>
          <p:cNvPr id="3086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B9914879-7CD7-49D8-AED9-6384B1617D55}" type="slidenum">
              <a:rPr lang="en-US" sz="800"/>
              <a:pPr algn="r" defTabSz="903288">
                <a:lnSpc>
                  <a:spcPct val="100000"/>
                </a:lnSpc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5596893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04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k-SK"/>
          </a:p>
        </p:txBody>
      </p:sp>
      <p:sp>
        <p:nvSpPr>
          <p:cNvPr id="183305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183306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k-SK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/>
            </a:lvl1pPr>
          </a:lstStyle>
          <a:p>
            <a:fld id="{EE506BF9-A4FC-449F-A1EF-7040C9E2AAE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83308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9953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6150">
              <a:defRPr sz="2300">
                <a:solidFill>
                  <a:schemeClr val="tx1"/>
                </a:solidFill>
                <a:latin typeface="Arial" charset="0"/>
              </a:defRPr>
            </a:lvl1pPr>
            <a:lvl2pPr marL="698893" indent="-268805" defTabSz="866150">
              <a:defRPr sz="2300">
                <a:solidFill>
                  <a:schemeClr val="tx1"/>
                </a:solidFill>
                <a:latin typeface="Arial" charset="0"/>
              </a:defRPr>
            </a:lvl2pPr>
            <a:lvl3pPr marL="1075220" indent="-215044" defTabSz="866150">
              <a:defRPr sz="2300">
                <a:solidFill>
                  <a:schemeClr val="tx1"/>
                </a:solidFill>
                <a:latin typeface="Arial" charset="0"/>
              </a:defRPr>
            </a:lvl3pPr>
            <a:lvl4pPr marL="1505308" indent="-215044" defTabSz="866150">
              <a:defRPr sz="2300">
                <a:solidFill>
                  <a:schemeClr val="tx1"/>
                </a:solidFill>
                <a:latin typeface="Arial" charset="0"/>
              </a:defRPr>
            </a:lvl4pPr>
            <a:lvl5pPr marL="1935396" indent="-215044" defTabSz="866150">
              <a:defRPr sz="2300">
                <a:solidFill>
                  <a:schemeClr val="tx1"/>
                </a:solidFill>
                <a:latin typeface="Arial" charset="0"/>
              </a:defRPr>
            </a:lvl5pPr>
            <a:lvl6pPr marL="2365484" indent="-215044" defTabSz="8661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</a:defRPr>
            </a:lvl6pPr>
            <a:lvl7pPr marL="2795572" indent="-215044" defTabSz="8661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</a:defRPr>
            </a:lvl7pPr>
            <a:lvl8pPr marL="3225660" indent="-215044" defTabSz="8661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</a:defRPr>
            </a:lvl8pPr>
            <a:lvl9pPr marL="3655748" indent="-215044" defTabSz="8661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D1D38B3F-E13C-402C-90EB-72BD2FD8ABD0}" type="slidenum">
              <a:rPr lang="en-US" sz="800"/>
              <a:pPr/>
              <a:t>5</a:t>
            </a:fld>
            <a:endParaRPr lang="en-US" sz="800"/>
          </a:p>
        </p:txBody>
      </p:sp>
      <p:sp>
        <p:nvSpPr>
          <p:cNvPr id="2560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73125" y="244475"/>
            <a:ext cx="5322888" cy="3990975"/>
          </a:xfrm>
          <a:ln/>
        </p:spPr>
      </p:sp>
      <p:sp>
        <p:nvSpPr>
          <p:cNvPr id="25604" name="Notes Placeholder 2"/>
          <p:cNvSpPr>
            <a:spLocks noGrp="1"/>
          </p:cNvSpPr>
          <p:nvPr>
            <p:ph type="body" idx="1"/>
          </p:nvPr>
        </p:nvSpPr>
        <p:spPr>
          <a:xfrm>
            <a:off x="304119" y="4377830"/>
            <a:ext cx="6402163" cy="430861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45" tIns="50173" rIns="95645" bIns="50173"/>
          <a:lstStyle/>
          <a:p>
            <a:pPr>
              <a:buFontTx/>
              <a:buNone/>
            </a:pPr>
            <a:r>
              <a:rPr lang="en-US" b="1" smtClean="0"/>
              <a:t>All of our curricula help prepare students for industry recognized certifications:</a:t>
            </a:r>
          </a:p>
          <a:p>
            <a:r>
              <a:rPr lang="en-GB" smtClean="0"/>
              <a:t>IT Essentials:  PC Hardware and Software — </a:t>
            </a:r>
            <a:r>
              <a:rPr lang="en-GB" b="1" smtClean="0"/>
              <a:t>CompTIA A+</a:t>
            </a:r>
            <a:r>
              <a:rPr lang="en-GB" smtClean="0"/>
              <a:t> </a:t>
            </a:r>
            <a:r>
              <a:rPr lang="en-US" smtClean="0"/>
              <a:t>certification</a:t>
            </a:r>
            <a:endParaRPr lang="en-GB" smtClean="0"/>
          </a:p>
          <a:p>
            <a:r>
              <a:rPr lang="en-GB" smtClean="0"/>
              <a:t>CCNA Discovery (first 2 courses) — </a:t>
            </a:r>
            <a:r>
              <a:rPr lang="en-GB" b="1" smtClean="0"/>
              <a:t>CCENT</a:t>
            </a:r>
            <a:r>
              <a:rPr lang="en-GB" smtClean="0"/>
              <a:t> </a:t>
            </a:r>
            <a:r>
              <a:rPr lang="en-US" smtClean="0"/>
              <a:t>certification</a:t>
            </a:r>
            <a:endParaRPr lang="en-GB" smtClean="0"/>
          </a:p>
          <a:p>
            <a:r>
              <a:rPr lang="en-GB" smtClean="0"/>
              <a:t>CCNA Discovery (4 courses) — </a:t>
            </a:r>
            <a:r>
              <a:rPr lang="en-GB" b="1" smtClean="0"/>
              <a:t>CCNA</a:t>
            </a:r>
            <a:r>
              <a:rPr lang="en-GB" smtClean="0"/>
              <a:t> </a:t>
            </a:r>
            <a:r>
              <a:rPr lang="en-US" smtClean="0"/>
              <a:t>certification</a:t>
            </a:r>
            <a:endParaRPr lang="en-GB" smtClean="0"/>
          </a:p>
          <a:p>
            <a:r>
              <a:rPr lang="en-GB" smtClean="0"/>
              <a:t>CCNA Exploration (4 courses) — </a:t>
            </a:r>
            <a:r>
              <a:rPr lang="en-GB" b="1" smtClean="0"/>
              <a:t>CCNA</a:t>
            </a:r>
            <a:r>
              <a:rPr lang="en-GB" smtClean="0"/>
              <a:t> </a:t>
            </a:r>
            <a:r>
              <a:rPr lang="en-US" smtClean="0"/>
              <a:t>certification</a:t>
            </a:r>
            <a:endParaRPr lang="en-GB" smtClean="0"/>
          </a:p>
          <a:p>
            <a:r>
              <a:rPr lang="en-US" smtClean="0"/>
              <a:t>CCNA Security - </a:t>
            </a:r>
            <a:r>
              <a:rPr lang="en-US" b="1" smtClean="0"/>
              <a:t>CCNA</a:t>
            </a:r>
            <a:r>
              <a:rPr lang="en-US" smtClean="0"/>
              <a:t> </a:t>
            </a:r>
            <a:r>
              <a:rPr lang="en-US" b="1" smtClean="0"/>
              <a:t>Security</a:t>
            </a:r>
            <a:r>
              <a:rPr lang="en-US" smtClean="0"/>
              <a:t> certification</a:t>
            </a:r>
          </a:p>
          <a:p>
            <a:r>
              <a:rPr lang="en-GB" smtClean="0"/>
              <a:t>CCNP (4 courses) — </a:t>
            </a:r>
            <a:r>
              <a:rPr lang="en-GB" b="1" smtClean="0"/>
              <a:t>CCNP</a:t>
            </a:r>
            <a:r>
              <a:rPr lang="en-GB" smtClean="0"/>
              <a:t> </a:t>
            </a:r>
            <a:r>
              <a:rPr lang="en-US" smtClean="0"/>
              <a:t>certification</a:t>
            </a:r>
          </a:p>
        </p:txBody>
      </p:sp>
      <p:sp>
        <p:nvSpPr>
          <p:cNvPr id="25605" name="Slide Number Placeholder 3"/>
          <p:cNvSpPr txBox="1">
            <a:spLocks noGrp="1"/>
          </p:cNvSpPr>
          <p:nvPr/>
        </p:nvSpPr>
        <p:spPr bwMode="auto">
          <a:xfrm>
            <a:off x="5928742" y="8680678"/>
            <a:ext cx="813596" cy="286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5" tIns="0" rIns="18815" bIns="0" anchor="b"/>
          <a:lstStyle>
            <a:lvl1pPr defTabSz="96043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043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043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043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043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043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043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043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043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fld id="{E286AB8A-F477-4F19-B359-BD55A09F1603}" type="slidenum">
              <a:rPr lang="en-US" sz="800">
                <a:solidFill>
                  <a:srgbClr val="000000"/>
                </a:solidFill>
              </a:rPr>
              <a:pPr algn="r">
                <a:lnSpc>
                  <a:spcPct val="100000"/>
                </a:lnSpc>
              </a:pPr>
              <a:t>5</a:t>
            </a:fld>
            <a:endParaRPr lang="en-US"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4004CA-D868-44AF-AA5B-4DE8C1EDE451}" type="slidenum">
              <a:rPr lang="en-US"/>
              <a:pPr/>
              <a:t>25</a:t>
            </a:fld>
            <a:endParaRPr lang="en-US"/>
          </a:p>
        </p:txBody>
      </p:sp>
      <p:sp>
        <p:nvSpPr>
          <p:cNvPr id="1257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EA62EF-F9E8-4C91-BDBC-20B85BDB643A}" type="slidenum">
              <a:rPr lang="en-US"/>
              <a:pPr/>
              <a:t>28</a:t>
            </a:fld>
            <a:endParaRPr lang="en-US"/>
          </a:p>
        </p:txBody>
      </p:sp>
      <p:sp>
        <p:nvSpPr>
          <p:cNvPr id="1275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5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8D0294-EF4F-4017-88EA-32342A5363E0}" type="slidenum">
              <a:rPr lang="en-US"/>
              <a:pPr/>
              <a:t>32</a:t>
            </a:fld>
            <a:endParaRPr lang="en-US"/>
          </a:p>
        </p:txBody>
      </p:sp>
      <p:sp>
        <p:nvSpPr>
          <p:cNvPr id="1282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2FD068-300F-4E3D-9D64-A55F8488E115}" type="slidenum">
              <a:rPr lang="en-US"/>
              <a:pPr/>
              <a:t>33</a:t>
            </a:fld>
            <a:endParaRPr lang="en-US"/>
          </a:p>
        </p:txBody>
      </p:sp>
      <p:sp>
        <p:nvSpPr>
          <p:cNvPr id="1280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A69559-361A-4572-983E-EA7D999484AE}" type="slidenum">
              <a:rPr lang="en-US"/>
              <a:pPr/>
              <a:t>35</a:t>
            </a:fld>
            <a:endParaRPr lang="en-US"/>
          </a:p>
        </p:txBody>
      </p:sp>
      <p:sp>
        <p:nvSpPr>
          <p:cNvPr id="129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3DADB4-4C15-46BD-A827-6107BE15C379}" type="slidenum">
              <a:rPr lang="en-US"/>
              <a:pPr/>
              <a:t>42</a:t>
            </a:fld>
            <a:endParaRPr lang="en-US"/>
          </a:p>
        </p:txBody>
      </p:sp>
      <p:sp>
        <p:nvSpPr>
          <p:cNvPr id="1202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2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529604-19A2-4474-A847-A8499FAEB636}" type="slidenum">
              <a:rPr lang="en-US"/>
              <a:pPr/>
              <a:t>43</a:t>
            </a:fld>
            <a:endParaRPr lang="en-US"/>
          </a:p>
        </p:txBody>
      </p:sp>
      <p:sp>
        <p:nvSpPr>
          <p:cNvPr id="131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416">
              <a:defRPr sz="2900">
                <a:solidFill>
                  <a:schemeClr val="tx1"/>
                </a:solidFill>
                <a:latin typeface="Arial" charset="0"/>
              </a:defRPr>
            </a:lvl1pPr>
            <a:lvl2pPr marL="760112" indent="-292351" defTabSz="901416">
              <a:defRPr sz="2900">
                <a:solidFill>
                  <a:schemeClr val="tx1"/>
                </a:solidFill>
                <a:latin typeface="Arial" charset="0"/>
              </a:defRPr>
            </a:lvl2pPr>
            <a:lvl3pPr marL="1169403" indent="-233881" defTabSz="901416">
              <a:defRPr sz="2900">
                <a:solidFill>
                  <a:schemeClr val="tx1"/>
                </a:solidFill>
                <a:latin typeface="Arial" charset="0"/>
              </a:defRPr>
            </a:lvl3pPr>
            <a:lvl4pPr marL="1637165" indent="-233881" defTabSz="901416">
              <a:defRPr sz="2900">
                <a:solidFill>
                  <a:schemeClr val="tx1"/>
                </a:solidFill>
                <a:latin typeface="Arial" charset="0"/>
              </a:defRPr>
            </a:lvl4pPr>
            <a:lvl5pPr marL="2104926" indent="-233881" defTabSz="901416">
              <a:defRPr sz="2900">
                <a:solidFill>
                  <a:schemeClr val="tx1"/>
                </a:solidFill>
                <a:latin typeface="Arial" charset="0"/>
              </a:defRPr>
            </a:lvl5pPr>
            <a:lvl6pPr marL="2572687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6pPr>
            <a:lvl7pPr marL="3040449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7pPr>
            <a:lvl8pPr marL="3508210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8pPr>
            <a:lvl9pPr marL="3975971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A34C5906-8DE1-44B7-A484-B1FB0F274A7C}" type="slidenum">
              <a:rPr lang="en-US" sz="800"/>
              <a:pPr/>
              <a:t>47</a:t>
            </a:fld>
            <a:endParaRPr lang="en-US" sz="8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6612" cy="348615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365" y="4415872"/>
            <a:ext cx="5607671" cy="41835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416">
              <a:defRPr sz="2900">
                <a:solidFill>
                  <a:schemeClr val="tx1"/>
                </a:solidFill>
                <a:latin typeface="Arial" charset="0"/>
              </a:defRPr>
            </a:lvl1pPr>
            <a:lvl2pPr marL="760112" indent="-292351" defTabSz="901416">
              <a:defRPr sz="2900">
                <a:solidFill>
                  <a:schemeClr val="tx1"/>
                </a:solidFill>
                <a:latin typeface="Arial" charset="0"/>
              </a:defRPr>
            </a:lvl2pPr>
            <a:lvl3pPr marL="1169403" indent="-233881" defTabSz="901416">
              <a:defRPr sz="2900">
                <a:solidFill>
                  <a:schemeClr val="tx1"/>
                </a:solidFill>
                <a:latin typeface="Arial" charset="0"/>
              </a:defRPr>
            </a:lvl3pPr>
            <a:lvl4pPr marL="1637165" indent="-233881" defTabSz="901416">
              <a:defRPr sz="2900">
                <a:solidFill>
                  <a:schemeClr val="tx1"/>
                </a:solidFill>
                <a:latin typeface="Arial" charset="0"/>
              </a:defRPr>
            </a:lvl4pPr>
            <a:lvl5pPr marL="2104926" indent="-233881" defTabSz="901416">
              <a:defRPr sz="2900">
                <a:solidFill>
                  <a:schemeClr val="tx1"/>
                </a:solidFill>
                <a:latin typeface="Arial" charset="0"/>
              </a:defRPr>
            </a:lvl5pPr>
            <a:lvl6pPr marL="2572687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6pPr>
            <a:lvl7pPr marL="3040449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7pPr>
            <a:lvl8pPr marL="3508210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8pPr>
            <a:lvl9pPr marL="3975971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DB6F66F-B1E4-44E3-8563-80193E5A05FF}" type="slidenum">
              <a:rPr lang="en-US" sz="800"/>
              <a:pPr/>
              <a:t>48</a:t>
            </a:fld>
            <a:endParaRPr lang="en-US" sz="8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1A25B3-A3E4-4745-A935-3F7DDFA6822A}" type="slidenum">
              <a:rPr lang="en-US"/>
              <a:pPr/>
              <a:t>50</a:t>
            </a:fld>
            <a:endParaRPr lang="en-US"/>
          </a:p>
        </p:txBody>
      </p:sp>
      <p:sp>
        <p:nvSpPr>
          <p:cNvPr id="132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6BBB45-3767-4C3A-89E8-465D7F19D8D8}" type="slidenum">
              <a:rPr lang="en-US"/>
              <a:pPr/>
              <a:t>12</a:t>
            </a:fld>
            <a:endParaRPr lang="en-US"/>
          </a:p>
        </p:txBody>
      </p:sp>
      <p:sp>
        <p:nvSpPr>
          <p:cNvPr id="1251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1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EF6D34-D866-4118-A86B-156153194278}" type="slidenum">
              <a:rPr lang="en-US"/>
              <a:pPr/>
              <a:t>51</a:t>
            </a:fld>
            <a:endParaRPr lang="en-US"/>
          </a:p>
        </p:txBody>
      </p:sp>
      <p:sp>
        <p:nvSpPr>
          <p:cNvPr id="132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EF6D34-D866-4118-A86B-156153194278}" type="slidenum">
              <a:rPr lang="en-US"/>
              <a:pPr/>
              <a:t>52</a:t>
            </a:fld>
            <a:endParaRPr lang="en-US"/>
          </a:p>
        </p:txBody>
      </p:sp>
      <p:sp>
        <p:nvSpPr>
          <p:cNvPr id="132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842099-E8BA-42BB-9D24-5AA181297498}" type="slidenum">
              <a:rPr lang="en-US"/>
              <a:pPr/>
              <a:t>53</a:t>
            </a:fld>
            <a:endParaRPr lang="en-US"/>
          </a:p>
        </p:txBody>
      </p:sp>
      <p:sp>
        <p:nvSpPr>
          <p:cNvPr id="131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F9346D-DF5B-4334-B12E-99D484D06842}" type="slidenum">
              <a:rPr lang="en-US"/>
              <a:pPr/>
              <a:t>54</a:t>
            </a:fld>
            <a:endParaRPr lang="en-US"/>
          </a:p>
        </p:txBody>
      </p:sp>
      <p:sp>
        <p:nvSpPr>
          <p:cNvPr id="131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416">
              <a:defRPr sz="2900">
                <a:solidFill>
                  <a:schemeClr val="tx1"/>
                </a:solidFill>
                <a:latin typeface="Arial" charset="0"/>
              </a:defRPr>
            </a:lvl1pPr>
            <a:lvl2pPr marL="760112" indent="-292351" defTabSz="901416">
              <a:defRPr sz="2900">
                <a:solidFill>
                  <a:schemeClr val="tx1"/>
                </a:solidFill>
                <a:latin typeface="Arial" charset="0"/>
              </a:defRPr>
            </a:lvl2pPr>
            <a:lvl3pPr marL="1169403" indent="-233881" defTabSz="901416">
              <a:defRPr sz="2900">
                <a:solidFill>
                  <a:schemeClr val="tx1"/>
                </a:solidFill>
                <a:latin typeface="Arial" charset="0"/>
              </a:defRPr>
            </a:lvl3pPr>
            <a:lvl4pPr marL="1637165" indent="-233881" defTabSz="901416">
              <a:defRPr sz="2900">
                <a:solidFill>
                  <a:schemeClr val="tx1"/>
                </a:solidFill>
                <a:latin typeface="Arial" charset="0"/>
              </a:defRPr>
            </a:lvl4pPr>
            <a:lvl5pPr marL="2104926" indent="-233881" defTabSz="901416">
              <a:defRPr sz="2900">
                <a:solidFill>
                  <a:schemeClr val="tx1"/>
                </a:solidFill>
                <a:latin typeface="Arial" charset="0"/>
              </a:defRPr>
            </a:lvl5pPr>
            <a:lvl6pPr marL="2572687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6pPr>
            <a:lvl7pPr marL="3040449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7pPr>
            <a:lvl8pPr marL="3508210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8pPr>
            <a:lvl9pPr marL="3975971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1AEDAA2F-551F-41B2-9519-0AD1016ABE7E}" type="slidenum">
              <a:rPr lang="en-US" sz="800"/>
              <a:pPr/>
              <a:t>55</a:t>
            </a:fld>
            <a:endParaRPr lang="en-US" sz="8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416">
              <a:defRPr sz="2900">
                <a:solidFill>
                  <a:schemeClr val="tx1"/>
                </a:solidFill>
                <a:latin typeface="Arial" charset="0"/>
              </a:defRPr>
            </a:lvl1pPr>
            <a:lvl2pPr marL="760112" indent="-292351" defTabSz="901416">
              <a:defRPr sz="2900">
                <a:solidFill>
                  <a:schemeClr val="tx1"/>
                </a:solidFill>
                <a:latin typeface="Arial" charset="0"/>
              </a:defRPr>
            </a:lvl2pPr>
            <a:lvl3pPr marL="1169403" indent="-233881" defTabSz="901416">
              <a:defRPr sz="2900">
                <a:solidFill>
                  <a:schemeClr val="tx1"/>
                </a:solidFill>
                <a:latin typeface="Arial" charset="0"/>
              </a:defRPr>
            </a:lvl3pPr>
            <a:lvl4pPr marL="1637165" indent="-233881" defTabSz="901416">
              <a:defRPr sz="2900">
                <a:solidFill>
                  <a:schemeClr val="tx1"/>
                </a:solidFill>
                <a:latin typeface="Arial" charset="0"/>
              </a:defRPr>
            </a:lvl4pPr>
            <a:lvl5pPr marL="2104926" indent="-233881" defTabSz="901416">
              <a:defRPr sz="2900">
                <a:solidFill>
                  <a:schemeClr val="tx1"/>
                </a:solidFill>
                <a:latin typeface="Arial" charset="0"/>
              </a:defRPr>
            </a:lvl5pPr>
            <a:lvl6pPr marL="2572687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6pPr>
            <a:lvl7pPr marL="3040449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7pPr>
            <a:lvl8pPr marL="3508210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8pPr>
            <a:lvl9pPr marL="3975971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B0CCE41-37B4-487F-A82D-AE0B5B5C410F}" type="slidenum">
              <a:rPr lang="en-US" sz="800"/>
              <a:pPr/>
              <a:t>56</a:t>
            </a:fld>
            <a:endParaRPr lang="en-US" sz="80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416">
              <a:defRPr sz="2900">
                <a:solidFill>
                  <a:schemeClr val="tx1"/>
                </a:solidFill>
                <a:latin typeface="Arial" charset="0"/>
              </a:defRPr>
            </a:lvl1pPr>
            <a:lvl2pPr marL="760112" indent="-292351" defTabSz="901416">
              <a:defRPr sz="2900">
                <a:solidFill>
                  <a:schemeClr val="tx1"/>
                </a:solidFill>
                <a:latin typeface="Arial" charset="0"/>
              </a:defRPr>
            </a:lvl2pPr>
            <a:lvl3pPr marL="1169403" indent="-233881" defTabSz="901416">
              <a:defRPr sz="2900">
                <a:solidFill>
                  <a:schemeClr val="tx1"/>
                </a:solidFill>
                <a:latin typeface="Arial" charset="0"/>
              </a:defRPr>
            </a:lvl3pPr>
            <a:lvl4pPr marL="1637165" indent="-233881" defTabSz="901416">
              <a:defRPr sz="2900">
                <a:solidFill>
                  <a:schemeClr val="tx1"/>
                </a:solidFill>
                <a:latin typeface="Arial" charset="0"/>
              </a:defRPr>
            </a:lvl4pPr>
            <a:lvl5pPr marL="2104926" indent="-233881" defTabSz="901416">
              <a:defRPr sz="2900">
                <a:solidFill>
                  <a:schemeClr val="tx1"/>
                </a:solidFill>
                <a:latin typeface="Arial" charset="0"/>
              </a:defRPr>
            </a:lvl5pPr>
            <a:lvl6pPr marL="2572687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6pPr>
            <a:lvl7pPr marL="3040449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7pPr>
            <a:lvl8pPr marL="3508210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8pPr>
            <a:lvl9pPr marL="3975971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51255838-C214-4F6B-9CDD-47CF8E8F6F8D}" type="slidenum">
              <a:rPr lang="en-US" sz="800"/>
              <a:pPr/>
              <a:t>58</a:t>
            </a:fld>
            <a:endParaRPr lang="en-US" sz="80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416">
              <a:defRPr sz="2900">
                <a:solidFill>
                  <a:schemeClr val="tx1"/>
                </a:solidFill>
                <a:latin typeface="Arial" charset="0"/>
              </a:defRPr>
            </a:lvl1pPr>
            <a:lvl2pPr marL="760112" indent="-292351" defTabSz="901416">
              <a:defRPr sz="2900">
                <a:solidFill>
                  <a:schemeClr val="tx1"/>
                </a:solidFill>
                <a:latin typeface="Arial" charset="0"/>
              </a:defRPr>
            </a:lvl2pPr>
            <a:lvl3pPr marL="1169403" indent="-233881" defTabSz="901416">
              <a:defRPr sz="2900">
                <a:solidFill>
                  <a:schemeClr val="tx1"/>
                </a:solidFill>
                <a:latin typeface="Arial" charset="0"/>
              </a:defRPr>
            </a:lvl3pPr>
            <a:lvl4pPr marL="1637165" indent="-233881" defTabSz="901416">
              <a:defRPr sz="2900">
                <a:solidFill>
                  <a:schemeClr val="tx1"/>
                </a:solidFill>
                <a:latin typeface="Arial" charset="0"/>
              </a:defRPr>
            </a:lvl4pPr>
            <a:lvl5pPr marL="2104926" indent="-233881" defTabSz="901416">
              <a:defRPr sz="2900">
                <a:solidFill>
                  <a:schemeClr val="tx1"/>
                </a:solidFill>
                <a:latin typeface="Arial" charset="0"/>
              </a:defRPr>
            </a:lvl5pPr>
            <a:lvl6pPr marL="2572687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6pPr>
            <a:lvl7pPr marL="3040449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7pPr>
            <a:lvl8pPr marL="3508210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8pPr>
            <a:lvl9pPr marL="3975971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D7042779-A3B0-432E-BFA2-E995E899EA80}" type="slidenum">
              <a:rPr lang="en-US" sz="800"/>
              <a:pPr/>
              <a:t>59</a:t>
            </a:fld>
            <a:endParaRPr lang="en-US" sz="80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213DB7-30B1-4435-8923-484DCF214691}" type="slidenum">
              <a:rPr lang="en-US"/>
              <a:pPr/>
              <a:t>61</a:t>
            </a:fld>
            <a:endParaRPr lang="en-US"/>
          </a:p>
        </p:txBody>
      </p:sp>
      <p:sp>
        <p:nvSpPr>
          <p:cNvPr id="134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EDF59-97F0-4A38-842E-5322ADAB08DE}" type="slidenum">
              <a:rPr lang="en-US"/>
              <a:pPr/>
              <a:t>62</a:t>
            </a:fld>
            <a:endParaRPr lang="en-US"/>
          </a:p>
        </p:txBody>
      </p:sp>
      <p:sp>
        <p:nvSpPr>
          <p:cNvPr id="134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CDDABB-1F25-4AEA-97A1-7C7322E1C03B}" type="slidenum">
              <a:rPr lang="en-US"/>
              <a:pPr/>
              <a:t>13</a:t>
            </a:fld>
            <a:endParaRPr lang="en-US"/>
          </a:p>
        </p:txBody>
      </p:sp>
      <p:sp>
        <p:nvSpPr>
          <p:cNvPr id="1273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3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EDF59-97F0-4A38-842E-5322ADAB08DE}" type="slidenum">
              <a:rPr lang="en-US"/>
              <a:pPr/>
              <a:t>63</a:t>
            </a:fld>
            <a:endParaRPr lang="en-US"/>
          </a:p>
        </p:txBody>
      </p:sp>
      <p:sp>
        <p:nvSpPr>
          <p:cNvPr id="134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54F527-E749-4BF2-BE3F-9393048315C8}" type="slidenum">
              <a:rPr lang="en-US"/>
              <a:pPr/>
              <a:t>64</a:t>
            </a:fld>
            <a:endParaRPr lang="en-US"/>
          </a:p>
        </p:txBody>
      </p:sp>
      <p:sp>
        <p:nvSpPr>
          <p:cNvPr id="134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2F5100-45A2-4BA5-864B-C1495A586B7C}" type="slidenum">
              <a:rPr lang="en-US"/>
              <a:pPr/>
              <a:t>66</a:t>
            </a:fld>
            <a:endParaRPr lang="en-US"/>
          </a:p>
        </p:txBody>
      </p:sp>
      <p:sp>
        <p:nvSpPr>
          <p:cNvPr id="134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2F5100-45A2-4BA5-864B-C1495A586B7C}" type="slidenum">
              <a:rPr lang="en-US"/>
              <a:pPr/>
              <a:t>67</a:t>
            </a:fld>
            <a:endParaRPr lang="en-US"/>
          </a:p>
        </p:txBody>
      </p:sp>
      <p:sp>
        <p:nvSpPr>
          <p:cNvPr id="134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416">
              <a:defRPr sz="2900">
                <a:solidFill>
                  <a:schemeClr val="tx1"/>
                </a:solidFill>
                <a:latin typeface="Arial" charset="0"/>
              </a:defRPr>
            </a:lvl1pPr>
            <a:lvl2pPr marL="760112" indent="-292351" defTabSz="901416">
              <a:defRPr sz="2900">
                <a:solidFill>
                  <a:schemeClr val="tx1"/>
                </a:solidFill>
                <a:latin typeface="Arial" charset="0"/>
              </a:defRPr>
            </a:lvl2pPr>
            <a:lvl3pPr marL="1169403" indent="-233881" defTabSz="901416">
              <a:defRPr sz="2900">
                <a:solidFill>
                  <a:schemeClr val="tx1"/>
                </a:solidFill>
                <a:latin typeface="Arial" charset="0"/>
              </a:defRPr>
            </a:lvl3pPr>
            <a:lvl4pPr marL="1637165" indent="-233881" defTabSz="901416">
              <a:defRPr sz="2900">
                <a:solidFill>
                  <a:schemeClr val="tx1"/>
                </a:solidFill>
                <a:latin typeface="Arial" charset="0"/>
              </a:defRPr>
            </a:lvl4pPr>
            <a:lvl5pPr marL="2104926" indent="-233881" defTabSz="901416">
              <a:defRPr sz="2900">
                <a:solidFill>
                  <a:schemeClr val="tx1"/>
                </a:solidFill>
                <a:latin typeface="Arial" charset="0"/>
              </a:defRPr>
            </a:lvl5pPr>
            <a:lvl6pPr marL="2572687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6pPr>
            <a:lvl7pPr marL="3040449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7pPr>
            <a:lvl8pPr marL="3508210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8pPr>
            <a:lvl9pPr marL="3975971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3054D09-3335-45B8-BB11-EABB1E30711C}" type="slidenum">
              <a:rPr lang="en-US" sz="800"/>
              <a:pPr/>
              <a:t>68</a:t>
            </a:fld>
            <a:endParaRPr lang="en-US" sz="80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416">
              <a:defRPr sz="2900">
                <a:solidFill>
                  <a:schemeClr val="tx1"/>
                </a:solidFill>
                <a:latin typeface="Arial" charset="0"/>
              </a:defRPr>
            </a:lvl1pPr>
            <a:lvl2pPr marL="760112" indent="-292351" defTabSz="901416">
              <a:defRPr sz="2900">
                <a:solidFill>
                  <a:schemeClr val="tx1"/>
                </a:solidFill>
                <a:latin typeface="Arial" charset="0"/>
              </a:defRPr>
            </a:lvl2pPr>
            <a:lvl3pPr marL="1169403" indent="-233881" defTabSz="901416">
              <a:defRPr sz="2900">
                <a:solidFill>
                  <a:schemeClr val="tx1"/>
                </a:solidFill>
                <a:latin typeface="Arial" charset="0"/>
              </a:defRPr>
            </a:lvl3pPr>
            <a:lvl4pPr marL="1637165" indent="-233881" defTabSz="901416">
              <a:defRPr sz="2900">
                <a:solidFill>
                  <a:schemeClr val="tx1"/>
                </a:solidFill>
                <a:latin typeface="Arial" charset="0"/>
              </a:defRPr>
            </a:lvl4pPr>
            <a:lvl5pPr marL="2104926" indent="-233881" defTabSz="901416">
              <a:defRPr sz="2900">
                <a:solidFill>
                  <a:schemeClr val="tx1"/>
                </a:solidFill>
                <a:latin typeface="Arial" charset="0"/>
              </a:defRPr>
            </a:lvl5pPr>
            <a:lvl6pPr marL="2572687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6pPr>
            <a:lvl7pPr marL="3040449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7pPr>
            <a:lvl8pPr marL="3508210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8pPr>
            <a:lvl9pPr marL="3975971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71D50037-361B-45B8-979C-B479BDF8B973}" type="slidenum">
              <a:rPr lang="en-US" sz="800"/>
              <a:pPr/>
              <a:t>69</a:t>
            </a:fld>
            <a:endParaRPr lang="en-US" sz="80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416">
              <a:defRPr sz="2900">
                <a:solidFill>
                  <a:schemeClr val="tx1"/>
                </a:solidFill>
                <a:latin typeface="Arial" charset="0"/>
              </a:defRPr>
            </a:lvl1pPr>
            <a:lvl2pPr marL="760112" indent="-292351" defTabSz="901416">
              <a:defRPr sz="2900">
                <a:solidFill>
                  <a:schemeClr val="tx1"/>
                </a:solidFill>
                <a:latin typeface="Arial" charset="0"/>
              </a:defRPr>
            </a:lvl2pPr>
            <a:lvl3pPr marL="1169403" indent="-233881" defTabSz="901416">
              <a:defRPr sz="2900">
                <a:solidFill>
                  <a:schemeClr val="tx1"/>
                </a:solidFill>
                <a:latin typeface="Arial" charset="0"/>
              </a:defRPr>
            </a:lvl3pPr>
            <a:lvl4pPr marL="1637165" indent="-233881" defTabSz="901416">
              <a:defRPr sz="2900">
                <a:solidFill>
                  <a:schemeClr val="tx1"/>
                </a:solidFill>
                <a:latin typeface="Arial" charset="0"/>
              </a:defRPr>
            </a:lvl4pPr>
            <a:lvl5pPr marL="2104926" indent="-233881" defTabSz="901416">
              <a:defRPr sz="2900">
                <a:solidFill>
                  <a:schemeClr val="tx1"/>
                </a:solidFill>
                <a:latin typeface="Arial" charset="0"/>
              </a:defRPr>
            </a:lvl5pPr>
            <a:lvl6pPr marL="2572687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6pPr>
            <a:lvl7pPr marL="3040449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7pPr>
            <a:lvl8pPr marL="3508210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8pPr>
            <a:lvl9pPr marL="3975971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8DC75EB-C4CB-4466-B499-980147A8CE0F}" type="slidenum">
              <a:rPr lang="en-US" sz="800"/>
              <a:pPr/>
              <a:t>70</a:t>
            </a:fld>
            <a:endParaRPr lang="en-US" sz="80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605382-B4C8-4372-A33C-A8FA44EA2788}" type="slidenum">
              <a:rPr lang="en-US"/>
              <a:pPr/>
              <a:t>14</a:t>
            </a:fld>
            <a:endParaRPr lang="en-US"/>
          </a:p>
        </p:txBody>
      </p:sp>
      <p:sp>
        <p:nvSpPr>
          <p:cNvPr id="1275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5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0DDE70-DCF6-4B41-A728-9F45EBBC5277}" type="slidenum">
              <a:rPr lang="en-US"/>
              <a:pPr/>
              <a:t>15</a:t>
            </a:fld>
            <a:endParaRPr lang="en-US"/>
          </a:p>
        </p:txBody>
      </p:sp>
      <p:sp>
        <p:nvSpPr>
          <p:cNvPr id="1280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6CD6C3-655C-42C1-99F2-9CFE27DEDC9C}" type="slidenum">
              <a:rPr lang="en-US"/>
              <a:pPr/>
              <a:t>16</a:t>
            </a:fld>
            <a:endParaRPr lang="en-US"/>
          </a:p>
        </p:txBody>
      </p:sp>
      <p:sp>
        <p:nvSpPr>
          <p:cNvPr id="1277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7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A7A938-BA98-4874-9285-F9B94B723F7E}" type="slidenum">
              <a:rPr lang="en-US"/>
              <a:pPr/>
              <a:t>17</a:t>
            </a:fld>
            <a:endParaRPr lang="en-US"/>
          </a:p>
        </p:txBody>
      </p:sp>
      <p:sp>
        <p:nvSpPr>
          <p:cNvPr id="128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CA391F-0696-41D5-8AFF-49731E874763}" type="slidenum">
              <a:rPr lang="en-US"/>
              <a:pPr/>
              <a:t>19</a:t>
            </a:fld>
            <a:endParaRPr lang="en-US"/>
          </a:p>
        </p:txBody>
      </p:sp>
      <p:sp>
        <p:nvSpPr>
          <p:cNvPr id="1269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306A47-C786-41E4-A0D9-7AC3551C7028}" type="slidenum">
              <a:rPr lang="en-US"/>
              <a:pPr/>
              <a:t>20</a:t>
            </a:fld>
            <a:endParaRPr lang="en-US"/>
          </a:p>
        </p:txBody>
      </p:sp>
      <p:sp>
        <p:nvSpPr>
          <p:cNvPr id="1282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939" name="Rectangle 275"/>
          <p:cNvSpPr>
            <a:spLocks noChangeArrowheads="1"/>
          </p:cNvSpPr>
          <p:nvPr/>
        </p:nvSpPr>
        <p:spPr bwMode="auto">
          <a:xfrm rot="16200000">
            <a:off x="3200400" y="-1570037"/>
            <a:ext cx="2743200" cy="9144000"/>
          </a:xfrm>
          <a:prstGeom prst="rect">
            <a:avLst/>
          </a:prstGeom>
          <a:solidFill>
            <a:srgbClr val="015F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3025" tIns="36512" rIns="73025" bIns="36512" anchor="ctr"/>
          <a:lstStyle/>
          <a:p>
            <a:endParaRPr lang="sk-SK"/>
          </a:p>
        </p:txBody>
      </p:sp>
      <p:grpSp>
        <p:nvGrpSpPr>
          <p:cNvPr id="369947" name="Group 283"/>
          <p:cNvGrpSpPr>
            <a:grpSpLocks/>
          </p:cNvGrpSpPr>
          <p:nvPr/>
        </p:nvGrpSpPr>
        <p:grpSpPr bwMode="auto">
          <a:xfrm>
            <a:off x="609600" y="525463"/>
            <a:ext cx="1447800" cy="769937"/>
            <a:chOff x="3272" y="1316"/>
            <a:chExt cx="1889" cy="1002"/>
          </a:xfrm>
        </p:grpSpPr>
        <p:sp>
          <p:nvSpPr>
            <p:cNvPr id="369948" name="AutoShape 284"/>
            <p:cNvSpPr>
              <a:spLocks noChangeAspect="1" noChangeArrowheads="1" noTextEdit="1"/>
            </p:cNvSpPr>
            <p:nvPr/>
          </p:nvSpPr>
          <p:spPr bwMode="auto">
            <a:xfrm>
              <a:off x="3272" y="1316"/>
              <a:ext cx="1889" cy="1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49" name="Rectangle 285"/>
            <p:cNvSpPr>
              <a:spLocks noChangeArrowheads="1"/>
            </p:cNvSpPr>
            <p:nvPr/>
          </p:nvSpPr>
          <p:spPr bwMode="auto">
            <a:xfrm>
              <a:off x="3803" y="1980"/>
              <a:ext cx="86" cy="325"/>
            </a:xfrm>
            <a:prstGeom prst="rect">
              <a:avLst/>
            </a:pr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0" name="Freeform 286"/>
            <p:cNvSpPr>
              <a:spLocks/>
            </p:cNvSpPr>
            <p:nvPr/>
          </p:nvSpPr>
          <p:spPr bwMode="auto">
            <a:xfrm>
              <a:off x="4304" y="1971"/>
              <a:ext cx="249" cy="343"/>
            </a:xfrm>
            <a:custGeom>
              <a:avLst/>
              <a:gdLst>
                <a:gd name="T0" fmla="*/ 58 w 58"/>
                <a:gd name="T1" fmla="*/ 24 h 80"/>
                <a:gd name="T2" fmla="*/ 42 w 58"/>
                <a:gd name="T3" fmla="*/ 20 h 80"/>
                <a:gd name="T4" fmla="*/ 21 w 58"/>
                <a:gd name="T5" fmla="*/ 40 h 80"/>
                <a:gd name="T6" fmla="*/ 42 w 58"/>
                <a:gd name="T7" fmla="*/ 60 h 80"/>
                <a:gd name="T8" fmla="*/ 58 w 58"/>
                <a:gd name="T9" fmla="*/ 56 h 80"/>
                <a:gd name="T10" fmla="*/ 58 w 58"/>
                <a:gd name="T11" fmla="*/ 77 h 80"/>
                <a:gd name="T12" fmla="*/ 41 w 58"/>
                <a:gd name="T13" fmla="*/ 80 h 80"/>
                <a:gd name="T14" fmla="*/ 0 w 58"/>
                <a:gd name="T15" fmla="*/ 40 h 80"/>
                <a:gd name="T16" fmla="*/ 41 w 58"/>
                <a:gd name="T17" fmla="*/ 0 h 80"/>
                <a:gd name="T18" fmla="*/ 58 w 58"/>
                <a:gd name="T19" fmla="*/ 3 h 80"/>
                <a:gd name="T20" fmla="*/ 58 w 58"/>
                <a:gd name="T21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1" name="Freeform 287"/>
            <p:cNvSpPr>
              <a:spLocks/>
            </p:cNvSpPr>
            <p:nvPr/>
          </p:nvSpPr>
          <p:spPr bwMode="auto">
            <a:xfrm>
              <a:off x="3443" y="1971"/>
              <a:ext cx="249" cy="343"/>
            </a:xfrm>
            <a:custGeom>
              <a:avLst/>
              <a:gdLst>
                <a:gd name="T0" fmla="*/ 58 w 58"/>
                <a:gd name="T1" fmla="*/ 24 h 80"/>
                <a:gd name="T2" fmla="*/ 42 w 58"/>
                <a:gd name="T3" fmla="*/ 20 h 80"/>
                <a:gd name="T4" fmla="*/ 21 w 58"/>
                <a:gd name="T5" fmla="*/ 40 h 80"/>
                <a:gd name="T6" fmla="*/ 42 w 58"/>
                <a:gd name="T7" fmla="*/ 60 h 80"/>
                <a:gd name="T8" fmla="*/ 58 w 58"/>
                <a:gd name="T9" fmla="*/ 56 h 80"/>
                <a:gd name="T10" fmla="*/ 58 w 58"/>
                <a:gd name="T11" fmla="*/ 77 h 80"/>
                <a:gd name="T12" fmla="*/ 40 w 58"/>
                <a:gd name="T13" fmla="*/ 80 h 80"/>
                <a:gd name="T14" fmla="*/ 0 w 58"/>
                <a:gd name="T15" fmla="*/ 40 h 80"/>
                <a:gd name="T16" fmla="*/ 40 w 58"/>
                <a:gd name="T17" fmla="*/ 0 h 80"/>
                <a:gd name="T18" fmla="*/ 58 w 58"/>
                <a:gd name="T19" fmla="*/ 3 h 80"/>
                <a:gd name="T20" fmla="*/ 58 w 58"/>
                <a:gd name="T21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2" name="Freeform 288"/>
            <p:cNvSpPr>
              <a:spLocks noEditPoints="1"/>
            </p:cNvSpPr>
            <p:nvPr/>
          </p:nvSpPr>
          <p:spPr bwMode="auto">
            <a:xfrm>
              <a:off x="4643" y="1971"/>
              <a:ext cx="342" cy="343"/>
            </a:xfrm>
            <a:custGeom>
              <a:avLst/>
              <a:gdLst>
                <a:gd name="T0" fmla="*/ 80 w 80"/>
                <a:gd name="T1" fmla="*/ 40 h 80"/>
                <a:gd name="T2" fmla="*/ 40 w 80"/>
                <a:gd name="T3" fmla="*/ 80 h 80"/>
                <a:gd name="T4" fmla="*/ 0 w 80"/>
                <a:gd name="T5" fmla="*/ 40 h 80"/>
                <a:gd name="T6" fmla="*/ 40 w 80"/>
                <a:gd name="T7" fmla="*/ 0 h 80"/>
                <a:gd name="T8" fmla="*/ 80 w 80"/>
                <a:gd name="T9" fmla="*/ 40 h 80"/>
                <a:gd name="T10" fmla="*/ 40 w 80"/>
                <a:gd name="T11" fmla="*/ 20 h 80"/>
                <a:gd name="T12" fmla="*/ 20 w 80"/>
                <a:gd name="T13" fmla="*/ 40 h 80"/>
                <a:gd name="T14" fmla="*/ 40 w 80"/>
                <a:gd name="T15" fmla="*/ 60 h 80"/>
                <a:gd name="T16" fmla="*/ 60 w 80"/>
                <a:gd name="T17" fmla="*/ 40 h 80"/>
                <a:gd name="T18" fmla="*/ 40 w 80"/>
                <a:gd name="T19" fmla="*/ 2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3" name="Freeform 289"/>
            <p:cNvSpPr>
              <a:spLocks/>
            </p:cNvSpPr>
            <p:nvPr/>
          </p:nvSpPr>
          <p:spPr bwMode="auto">
            <a:xfrm>
              <a:off x="4000" y="1971"/>
              <a:ext cx="223" cy="343"/>
            </a:xfrm>
            <a:custGeom>
              <a:avLst/>
              <a:gdLst>
                <a:gd name="T0" fmla="*/ 47 w 52"/>
                <a:gd name="T1" fmla="*/ 19 h 80"/>
                <a:gd name="T2" fmla="*/ 32 w 52"/>
                <a:gd name="T3" fmla="*/ 17 h 80"/>
                <a:gd name="T4" fmla="*/ 20 w 52"/>
                <a:gd name="T5" fmla="*/ 23 h 80"/>
                <a:gd name="T6" fmla="*/ 29 w 52"/>
                <a:gd name="T7" fmla="*/ 30 h 80"/>
                <a:gd name="T8" fmla="*/ 34 w 52"/>
                <a:gd name="T9" fmla="*/ 32 h 80"/>
                <a:gd name="T10" fmla="*/ 52 w 52"/>
                <a:gd name="T11" fmla="*/ 54 h 80"/>
                <a:gd name="T12" fmla="*/ 21 w 52"/>
                <a:gd name="T13" fmla="*/ 80 h 80"/>
                <a:gd name="T14" fmla="*/ 0 w 52"/>
                <a:gd name="T15" fmla="*/ 77 h 80"/>
                <a:gd name="T16" fmla="*/ 0 w 52"/>
                <a:gd name="T17" fmla="*/ 60 h 80"/>
                <a:gd name="T18" fmla="*/ 18 w 52"/>
                <a:gd name="T19" fmla="*/ 63 h 80"/>
                <a:gd name="T20" fmla="*/ 32 w 52"/>
                <a:gd name="T21" fmla="*/ 56 h 80"/>
                <a:gd name="T22" fmla="*/ 23 w 52"/>
                <a:gd name="T23" fmla="*/ 48 h 80"/>
                <a:gd name="T24" fmla="*/ 19 w 52"/>
                <a:gd name="T25" fmla="*/ 47 h 80"/>
                <a:gd name="T26" fmla="*/ 0 w 52"/>
                <a:gd name="T27" fmla="*/ 24 h 80"/>
                <a:gd name="T28" fmla="*/ 28 w 52"/>
                <a:gd name="T29" fmla="*/ 0 h 80"/>
                <a:gd name="T30" fmla="*/ 47 w 52"/>
                <a:gd name="T31" fmla="*/ 3 h 80"/>
                <a:gd name="T32" fmla="*/ 47 w 52"/>
                <a:gd name="T33" fmla="*/ 1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4" name="Freeform 290"/>
            <p:cNvSpPr>
              <a:spLocks/>
            </p:cNvSpPr>
            <p:nvPr/>
          </p:nvSpPr>
          <p:spPr bwMode="auto">
            <a:xfrm>
              <a:off x="3272" y="1586"/>
              <a:ext cx="81" cy="167"/>
            </a:xfrm>
            <a:custGeom>
              <a:avLst/>
              <a:gdLst>
                <a:gd name="T0" fmla="*/ 19 w 19"/>
                <a:gd name="T1" fmla="*/ 10 h 39"/>
                <a:gd name="T2" fmla="*/ 10 w 19"/>
                <a:gd name="T3" fmla="*/ 0 h 39"/>
                <a:gd name="T4" fmla="*/ 0 w 19"/>
                <a:gd name="T5" fmla="*/ 10 h 39"/>
                <a:gd name="T6" fmla="*/ 0 w 19"/>
                <a:gd name="T7" fmla="*/ 30 h 39"/>
                <a:gd name="T8" fmla="*/ 10 w 19"/>
                <a:gd name="T9" fmla="*/ 39 h 39"/>
                <a:gd name="T10" fmla="*/ 19 w 19"/>
                <a:gd name="T11" fmla="*/ 30 h 39"/>
                <a:gd name="T12" fmla="*/ 19 w 19"/>
                <a:gd name="T13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5" name="Freeform 291"/>
            <p:cNvSpPr>
              <a:spLocks/>
            </p:cNvSpPr>
            <p:nvPr/>
          </p:nvSpPr>
          <p:spPr bwMode="auto">
            <a:xfrm>
              <a:off x="3499" y="1474"/>
              <a:ext cx="81" cy="279"/>
            </a:xfrm>
            <a:custGeom>
              <a:avLst/>
              <a:gdLst>
                <a:gd name="T0" fmla="*/ 19 w 19"/>
                <a:gd name="T1" fmla="*/ 9 h 65"/>
                <a:gd name="T2" fmla="*/ 9 w 19"/>
                <a:gd name="T3" fmla="*/ 0 h 65"/>
                <a:gd name="T4" fmla="*/ 0 w 19"/>
                <a:gd name="T5" fmla="*/ 9 h 65"/>
                <a:gd name="T6" fmla="*/ 0 w 19"/>
                <a:gd name="T7" fmla="*/ 56 h 65"/>
                <a:gd name="T8" fmla="*/ 9 w 19"/>
                <a:gd name="T9" fmla="*/ 65 h 65"/>
                <a:gd name="T10" fmla="*/ 19 w 19"/>
                <a:gd name="T11" fmla="*/ 56 h 65"/>
                <a:gd name="T12" fmla="*/ 19 w 19"/>
                <a:gd name="T1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6" name="Freeform 292"/>
            <p:cNvSpPr>
              <a:spLocks/>
            </p:cNvSpPr>
            <p:nvPr/>
          </p:nvSpPr>
          <p:spPr bwMode="auto">
            <a:xfrm>
              <a:off x="3722" y="1320"/>
              <a:ext cx="81" cy="514"/>
            </a:xfrm>
            <a:custGeom>
              <a:avLst/>
              <a:gdLst>
                <a:gd name="T0" fmla="*/ 19 w 19"/>
                <a:gd name="T1" fmla="*/ 9 h 120"/>
                <a:gd name="T2" fmla="*/ 10 w 19"/>
                <a:gd name="T3" fmla="*/ 0 h 120"/>
                <a:gd name="T4" fmla="*/ 0 w 19"/>
                <a:gd name="T5" fmla="*/ 9 h 120"/>
                <a:gd name="T6" fmla="*/ 0 w 19"/>
                <a:gd name="T7" fmla="*/ 111 h 120"/>
                <a:gd name="T8" fmla="*/ 10 w 19"/>
                <a:gd name="T9" fmla="*/ 120 h 120"/>
                <a:gd name="T10" fmla="*/ 19 w 19"/>
                <a:gd name="T11" fmla="*/ 111 h 120"/>
                <a:gd name="T12" fmla="*/ 19 w 19"/>
                <a:gd name="T13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7" name="Freeform 293"/>
            <p:cNvSpPr>
              <a:spLocks/>
            </p:cNvSpPr>
            <p:nvPr/>
          </p:nvSpPr>
          <p:spPr bwMode="auto">
            <a:xfrm>
              <a:off x="3949" y="1474"/>
              <a:ext cx="81" cy="279"/>
            </a:xfrm>
            <a:custGeom>
              <a:avLst/>
              <a:gdLst>
                <a:gd name="T0" fmla="*/ 19 w 19"/>
                <a:gd name="T1" fmla="*/ 9 h 65"/>
                <a:gd name="T2" fmla="*/ 9 w 19"/>
                <a:gd name="T3" fmla="*/ 0 h 65"/>
                <a:gd name="T4" fmla="*/ 0 w 19"/>
                <a:gd name="T5" fmla="*/ 9 h 65"/>
                <a:gd name="T6" fmla="*/ 0 w 19"/>
                <a:gd name="T7" fmla="*/ 56 h 65"/>
                <a:gd name="T8" fmla="*/ 9 w 19"/>
                <a:gd name="T9" fmla="*/ 65 h 65"/>
                <a:gd name="T10" fmla="*/ 19 w 19"/>
                <a:gd name="T11" fmla="*/ 56 h 65"/>
                <a:gd name="T12" fmla="*/ 19 w 19"/>
                <a:gd name="T1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8" name="Freeform 294"/>
            <p:cNvSpPr>
              <a:spLocks/>
            </p:cNvSpPr>
            <p:nvPr/>
          </p:nvSpPr>
          <p:spPr bwMode="auto">
            <a:xfrm>
              <a:off x="4171" y="1586"/>
              <a:ext cx="86" cy="167"/>
            </a:xfrm>
            <a:custGeom>
              <a:avLst/>
              <a:gdLst>
                <a:gd name="T0" fmla="*/ 20 w 20"/>
                <a:gd name="T1" fmla="*/ 10 h 39"/>
                <a:gd name="T2" fmla="*/ 10 w 20"/>
                <a:gd name="T3" fmla="*/ 0 h 39"/>
                <a:gd name="T4" fmla="*/ 0 w 20"/>
                <a:gd name="T5" fmla="*/ 10 h 39"/>
                <a:gd name="T6" fmla="*/ 0 w 20"/>
                <a:gd name="T7" fmla="*/ 30 h 39"/>
                <a:gd name="T8" fmla="*/ 10 w 20"/>
                <a:gd name="T9" fmla="*/ 39 h 39"/>
                <a:gd name="T10" fmla="*/ 20 w 20"/>
                <a:gd name="T11" fmla="*/ 30 h 39"/>
                <a:gd name="T12" fmla="*/ 20 w 20"/>
                <a:gd name="T13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9" name="Freeform 295"/>
            <p:cNvSpPr>
              <a:spLocks/>
            </p:cNvSpPr>
            <p:nvPr/>
          </p:nvSpPr>
          <p:spPr bwMode="auto">
            <a:xfrm>
              <a:off x="4398" y="1474"/>
              <a:ext cx="82" cy="279"/>
            </a:xfrm>
            <a:custGeom>
              <a:avLst/>
              <a:gdLst>
                <a:gd name="T0" fmla="*/ 19 w 19"/>
                <a:gd name="T1" fmla="*/ 9 h 65"/>
                <a:gd name="T2" fmla="*/ 10 w 19"/>
                <a:gd name="T3" fmla="*/ 0 h 65"/>
                <a:gd name="T4" fmla="*/ 0 w 19"/>
                <a:gd name="T5" fmla="*/ 9 h 65"/>
                <a:gd name="T6" fmla="*/ 0 w 19"/>
                <a:gd name="T7" fmla="*/ 56 h 65"/>
                <a:gd name="T8" fmla="*/ 10 w 19"/>
                <a:gd name="T9" fmla="*/ 65 h 65"/>
                <a:gd name="T10" fmla="*/ 19 w 19"/>
                <a:gd name="T11" fmla="*/ 56 h 65"/>
                <a:gd name="T12" fmla="*/ 19 w 19"/>
                <a:gd name="T1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60" name="Freeform 296"/>
            <p:cNvSpPr>
              <a:spLocks/>
            </p:cNvSpPr>
            <p:nvPr/>
          </p:nvSpPr>
          <p:spPr bwMode="auto">
            <a:xfrm>
              <a:off x="4625" y="1320"/>
              <a:ext cx="82" cy="514"/>
            </a:xfrm>
            <a:custGeom>
              <a:avLst/>
              <a:gdLst>
                <a:gd name="T0" fmla="*/ 19 w 19"/>
                <a:gd name="T1" fmla="*/ 9 h 120"/>
                <a:gd name="T2" fmla="*/ 9 w 19"/>
                <a:gd name="T3" fmla="*/ 0 h 120"/>
                <a:gd name="T4" fmla="*/ 0 w 19"/>
                <a:gd name="T5" fmla="*/ 9 h 120"/>
                <a:gd name="T6" fmla="*/ 0 w 19"/>
                <a:gd name="T7" fmla="*/ 111 h 120"/>
                <a:gd name="T8" fmla="*/ 9 w 19"/>
                <a:gd name="T9" fmla="*/ 120 h 120"/>
                <a:gd name="T10" fmla="*/ 19 w 19"/>
                <a:gd name="T11" fmla="*/ 111 h 120"/>
                <a:gd name="T12" fmla="*/ 19 w 19"/>
                <a:gd name="T13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61" name="Freeform 297"/>
            <p:cNvSpPr>
              <a:spLocks/>
            </p:cNvSpPr>
            <p:nvPr/>
          </p:nvSpPr>
          <p:spPr bwMode="auto">
            <a:xfrm>
              <a:off x="4848" y="1474"/>
              <a:ext cx="82" cy="279"/>
            </a:xfrm>
            <a:custGeom>
              <a:avLst/>
              <a:gdLst>
                <a:gd name="T0" fmla="*/ 19 w 19"/>
                <a:gd name="T1" fmla="*/ 9 h 65"/>
                <a:gd name="T2" fmla="*/ 10 w 19"/>
                <a:gd name="T3" fmla="*/ 0 h 65"/>
                <a:gd name="T4" fmla="*/ 0 w 19"/>
                <a:gd name="T5" fmla="*/ 9 h 65"/>
                <a:gd name="T6" fmla="*/ 0 w 19"/>
                <a:gd name="T7" fmla="*/ 56 h 65"/>
                <a:gd name="T8" fmla="*/ 10 w 19"/>
                <a:gd name="T9" fmla="*/ 65 h 65"/>
                <a:gd name="T10" fmla="*/ 19 w 19"/>
                <a:gd name="T11" fmla="*/ 56 h 65"/>
                <a:gd name="T12" fmla="*/ 19 w 19"/>
                <a:gd name="T1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62" name="Freeform 298"/>
            <p:cNvSpPr>
              <a:spLocks/>
            </p:cNvSpPr>
            <p:nvPr/>
          </p:nvSpPr>
          <p:spPr bwMode="auto">
            <a:xfrm>
              <a:off x="5075" y="1586"/>
              <a:ext cx="82" cy="167"/>
            </a:xfrm>
            <a:custGeom>
              <a:avLst/>
              <a:gdLst>
                <a:gd name="T0" fmla="*/ 19 w 19"/>
                <a:gd name="T1" fmla="*/ 10 h 39"/>
                <a:gd name="T2" fmla="*/ 9 w 19"/>
                <a:gd name="T3" fmla="*/ 0 h 39"/>
                <a:gd name="T4" fmla="*/ 0 w 19"/>
                <a:gd name="T5" fmla="*/ 10 h 39"/>
                <a:gd name="T6" fmla="*/ 0 w 19"/>
                <a:gd name="T7" fmla="*/ 30 h 39"/>
                <a:gd name="T8" fmla="*/ 9 w 19"/>
                <a:gd name="T9" fmla="*/ 39 h 39"/>
                <a:gd name="T10" fmla="*/ 19 w 19"/>
                <a:gd name="T11" fmla="*/ 30 h 39"/>
                <a:gd name="T12" fmla="*/ 19 w 19"/>
                <a:gd name="T13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</p:grpSp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107504" y="1916832"/>
            <a:ext cx="4320479" cy="2232247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 dirty="0" smtClean="0"/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179512" y="4733925"/>
            <a:ext cx="8784976" cy="4191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369988" name="Picture 324" descr="MAE176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588" y="1630363"/>
            <a:ext cx="457041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16372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304800"/>
            <a:ext cx="2035175" cy="6248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304800"/>
            <a:ext cx="5957887" cy="6248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56140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304800"/>
            <a:ext cx="8145462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1143000"/>
            <a:ext cx="7940675" cy="54102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33289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968551"/>
          </a:xfrm>
        </p:spPr>
        <p:txBody>
          <a:bodyPr/>
          <a:lstStyle/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10" name="Nadpis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2470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211654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90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143000"/>
            <a:ext cx="4176000" cy="5454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4472" y="1143000"/>
            <a:ext cx="4176000" cy="5454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782666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340768"/>
            <a:ext cx="4176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28" y="2030858"/>
            <a:ext cx="4176000" cy="45664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472" y="1340768"/>
            <a:ext cx="4176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472" y="2030858"/>
            <a:ext cx="4176000" cy="4566494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 dirty="0"/>
          </a:p>
        </p:txBody>
      </p:sp>
      <p:sp>
        <p:nvSpPr>
          <p:cNvPr id="7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323528" y="304800"/>
            <a:ext cx="8496944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762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66104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49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4910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957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323528" y="304800"/>
            <a:ext cx="8496944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368774" name="Rectangle 6278"/>
          <p:cNvSpPr>
            <a:spLocks noChangeArrowheads="1"/>
          </p:cNvSpPr>
          <p:nvPr/>
        </p:nvSpPr>
        <p:spPr bwMode="auto">
          <a:xfrm>
            <a:off x="0" y="0"/>
            <a:ext cx="9144000" cy="177800"/>
          </a:xfrm>
          <a:prstGeom prst="rect">
            <a:avLst/>
          </a:prstGeom>
          <a:solidFill>
            <a:srgbClr val="015F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k-SK"/>
          </a:p>
        </p:txBody>
      </p:sp>
      <p:sp>
        <p:nvSpPr>
          <p:cNvPr id="368780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528" y="1143000"/>
            <a:ext cx="8496944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0677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82" r:id="rId12"/>
    <p:sldLayoutId id="2147483683" r:id="rId13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185738" indent="-185738" algn="l" defTabSz="814388" rtl="0" eaLnBrk="1" fontAlgn="base" hangingPunct="1">
        <a:lnSpc>
          <a:spcPct val="95000"/>
        </a:lnSpc>
        <a:spcBef>
          <a:spcPct val="50000"/>
        </a:spcBef>
        <a:spcAft>
          <a:spcPct val="0"/>
        </a:spcAft>
        <a:buClr>
          <a:schemeClr val="tx2"/>
        </a:buClr>
        <a:buSzPct val="100000"/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187325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901700" indent="-187325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1258888" indent="-185738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616075" indent="-184150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chemeClr val="tx2"/>
        </a:buClr>
        <a:buFont typeface="Wingdings" pitchFamily="2" charset="2"/>
        <a:buChar char="§"/>
        <a:tabLst/>
        <a:defRPr sz="2000">
          <a:solidFill>
            <a:schemeClr val="tx1"/>
          </a:solidFill>
          <a:latin typeface="+mn-lt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netacad.uniza.sk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Peter.Paluch@fri.uniza.sk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Úvod do počítačových </a:t>
            </a:r>
            <a:r>
              <a:rPr lang="sk-SK" dirty="0" smtClean="0"/>
              <a:t>sietí</a:t>
            </a:r>
            <a:r>
              <a:rPr lang="sk-SK" dirty="0"/>
              <a:t> </a:t>
            </a:r>
            <a:r>
              <a:rPr lang="sk-SK" dirty="0" smtClean="0"/>
              <a:t>a konfigurácie sieťových zariadení</a:t>
            </a:r>
            <a:endParaRPr lang="sk-S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4733924"/>
            <a:ext cx="8784976" cy="1935435"/>
          </a:xfrm>
        </p:spPr>
        <p:txBody>
          <a:bodyPr anchor="ctr">
            <a:normAutofit/>
          </a:bodyPr>
          <a:lstStyle/>
          <a:p>
            <a:pPr algn="r">
              <a:lnSpc>
                <a:spcPct val="70000"/>
              </a:lnSpc>
            </a:pPr>
            <a:r>
              <a:rPr lang="sk-SK" sz="1800" dirty="0">
                <a:solidFill>
                  <a:schemeClr val="tx1"/>
                </a:solidFill>
              </a:rPr>
              <a:t>Ing. </a:t>
            </a:r>
            <a:r>
              <a:rPr lang="en-US" sz="1800" dirty="0">
                <a:solidFill>
                  <a:schemeClr val="tx1"/>
                </a:solidFill>
              </a:rPr>
              <a:t>Peter Pal</a:t>
            </a:r>
            <a:r>
              <a:rPr lang="sk-SK" sz="1800" dirty="0">
                <a:solidFill>
                  <a:schemeClr val="tx1"/>
                </a:solidFill>
              </a:rPr>
              <a:t>úch, PhD., </a:t>
            </a:r>
            <a:r>
              <a:rPr lang="en-US" sz="1800" dirty="0">
                <a:solidFill>
                  <a:schemeClr val="tx1"/>
                </a:solidFill>
              </a:rPr>
              <a:t>CCIE #</a:t>
            </a:r>
            <a:r>
              <a:rPr lang="en-US" sz="1800" dirty="0" smtClean="0">
                <a:solidFill>
                  <a:schemeClr val="tx1"/>
                </a:solidFill>
              </a:rPr>
              <a:t>23527</a:t>
            </a:r>
          </a:p>
          <a:p>
            <a:pPr algn="r">
              <a:lnSpc>
                <a:spcPct val="70000"/>
              </a:lnSpc>
            </a:pPr>
            <a:r>
              <a:rPr lang="en-US" sz="1800" dirty="0" smtClean="0">
                <a:solidFill>
                  <a:schemeClr val="tx1"/>
                </a:solidFill>
              </a:rPr>
              <a:t>Cisco </a:t>
            </a:r>
            <a:r>
              <a:rPr lang="en-US" sz="1800" dirty="0">
                <a:solidFill>
                  <a:schemeClr val="tx1"/>
                </a:solidFill>
              </a:rPr>
              <a:t>Designated VIP </a:t>
            </a:r>
            <a:r>
              <a:rPr lang="en-US" sz="1800" dirty="0" smtClean="0">
                <a:solidFill>
                  <a:schemeClr val="tx1"/>
                </a:solidFill>
              </a:rPr>
              <a:t>2011</a:t>
            </a:r>
            <a:r>
              <a:rPr lang="sk-SK" sz="1800" dirty="0" smtClean="0">
                <a:solidFill>
                  <a:schemeClr val="tx1"/>
                </a:solidFill>
              </a:rPr>
              <a:t>-201</a:t>
            </a:r>
            <a:r>
              <a:rPr lang="en-US" sz="1800" dirty="0" smtClean="0">
                <a:solidFill>
                  <a:schemeClr val="tx1"/>
                </a:solidFill>
              </a:rPr>
              <a:t>4 </a:t>
            </a:r>
            <a:r>
              <a:rPr lang="en-US" sz="1800" dirty="0">
                <a:solidFill>
                  <a:schemeClr val="tx1"/>
                </a:solidFill>
              </a:rPr>
              <a:t>LAN &amp; WAN</a:t>
            </a:r>
            <a:endParaRPr lang="sk-SK" sz="1800" dirty="0">
              <a:solidFill>
                <a:schemeClr val="tx1"/>
              </a:solidFill>
            </a:endParaRPr>
          </a:p>
          <a:p>
            <a:pPr algn="r">
              <a:lnSpc>
                <a:spcPct val="70000"/>
              </a:lnSpc>
            </a:pPr>
            <a:r>
              <a:rPr lang="sk-SK" sz="1800" dirty="0">
                <a:solidFill>
                  <a:schemeClr val="tx1"/>
                </a:solidFill>
              </a:rPr>
              <a:t>Katedra informačných sietí</a:t>
            </a:r>
          </a:p>
          <a:p>
            <a:pPr algn="r">
              <a:lnSpc>
                <a:spcPct val="70000"/>
              </a:lnSpc>
            </a:pPr>
            <a:r>
              <a:rPr lang="sk-SK" sz="1800" dirty="0">
                <a:solidFill>
                  <a:schemeClr val="tx1"/>
                </a:solidFill>
              </a:rPr>
              <a:t>Fakulta riadenia a informatiky, ŽU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9675" y="0"/>
            <a:ext cx="1584325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8756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Podmienky pre absolvovanie predmetu</a:t>
            </a:r>
          </a:p>
        </p:txBody>
      </p:sp>
      <p:sp>
        <p:nvSpPr>
          <p:cNvPr id="1697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Priebežné testy sú dobrovoľné</a:t>
            </a:r>
          </a:p>
          <a:p>
            <a:pPr lvl="1"/>
            <a:r>
              <a:rPr lang="sk-SK" dirty="0" smtClean="0"/>
              <a:t>Vypracovávanie z domu alebo z internátu</a:t>
            </a:r>
          </a:p>
          <a:p>
            <a:r>
              <a:rPr lang="sk-SK" dirty="0" smtClean="0"/>
              <a:t>Final Exam (zhrňujúci teoretický test) na 80% a viac</a:t>
            </a:r>
          </a:p>
          <a:p>
            <a:pPr lvl="1"/>
            <a:r>
              <a:rPr lang="sk-SK" dirty="0" smtClean="0"/>
              <a:t>Zásadne v škole</a:t>
            </a:r>
          </a:p>
          <a:p>
            <a:r>
              <a:rPr lang="sk-SK" dirty="0" smtClean="0"/>
              <a:t>Skills Exam (praktické zadanie)</a:t>
            </a:r>
          </a:p>
          <a:p>
            <a:pPr lvl="1"/>
            <a:r>
              <a:rPr lang="sk-SK" dirty="0" smtClean="0"/>
              <a:t>Zásadne v škole</a:t>
            </a:r>
          </a:p>
          <a:p>
            <a:r>
              <a:rPr lang="sk-SK" dirty="0" smtClean="0"/>
              <a:t>Počet neúčastí + počet opakovaní testov ≤ 3</a:t>
            </a:r>
          </a:p>
          <a:p>
            <a:pPr lvl="1"/>
            <a:r>
              <a:rPr lang="sk-SK" dirty="0" smtClean="0"/>
              <a:t>Účasť je nevyhnutná</a:t>
            </a:r>
          </a:p>
          <a:p>
            <a:r>
              <a:rPr lang="sk-SK" dirty="0" smtClean="0"/>
              <a:t>Priebežné otestovanie ľudí počas cvičení</a:t>
            </a:r>
          </a:p>
          <a:p>
            <a:pPr lvl="1"/>
            <a:r>
              <a:rPr lang="sk-SK" dirty="0" smtClean="0"/>
              <a:t>Neúspech v otestovaní = neúčasť</a:t>
            </a:r>
          </a:p>
          <a:p>
            <a:r>
              <a:rPr lang="sk-SK" dirty="0" smtClean="0"/>
              <a:t>Informácie o známkach za získané body: </a:t>
            </a:r>
            <a:r>
              <a:rPr lang="sk-SK" dirty="0" smtClean="0">
                <a:hlinkClick r:id="rId2"/>
              </a:rPr>
              <a:t>http://netacad.uniza.sk</a:t>
            </a:r>
            <a:endParaRPr lang="sk-SK" dirty="0" smtClean="0"/>
          </a:p>
        </p:txBody>
      </p:sp>
    </p:spTree>
    <p:extLst>
      <p:ext uri="{BB962C8B-B14F-4D97-AF65-F5344CB8AC3E}">
        <p14:creationId xmlns:p14="http://schemas.microsoft.com/office/powerpoint/2010/main" val="184166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Komunikačné siete – bežný fenomén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Pre dnešného človeka je komunikácia prostredníctvom komunikačných sietí úplne bežná</a:t>
            </a:r>
          </a:p>
          <a:p>
            <a:pPr lvl="1"/>
            <a:r>
              <a:rPr lang="sk-SK" dirty="0" smtClean="0"/>
              <a:t>Facebook, Gtalk, ICQ, Skype, Web, Blog, Podcast, E-mail, ...</a:t>
            </a:r>
          </a:p>
          <a:p>
            <a:pPr lvl="1"/>
            <a:r>
              <a:rPr lang="sk-SK" dirty="0" smtClean="0"/>
              <a:t>Počítač nepripojený k sieti je takmer nepoužiteľný </a:t>
            </a:r>
            <a:r>
              <a:rPr lang="sk-SK" dirty="0" smtClean="0">
                <a:sym typeface="Wingdings" pitchFamily="2" charset="2"/>
              </a:rPr>
              <a:t></a:t>
            </a:r>
            <a:endParaRPr lang="sk-SK" dirty="0" smtClean="0"/>
          </a:p>
          <a:p>
            <a:r>
              <a:rPr lang="sk-SK" dirty="0" smtClean="0"/>
              <a:t>Komunikačné siete majú nezastupiteľné miesto prakticky vo všetkých oblastiach života</a:t>
            </a:r>
          </a:p>
          <a:p>
            <a:pPr lvl="1"/>
            <a:r>
              <a:rPr lang="sk-SK" dirty="0" smtClean="0"/>
              <a:t>Komunikácia ľudí</a:t>
            </a:r>
          </a:p>
          <a:p>
            <a:pPr lvl="1"/>
            <a:r>
              <a:rPr lang="sk-SK" dirty="0" smtClean="0"/>
              <a:t>Zdieľanie informačného obsahu a dát</a:t>
            </a:r>
          </a:p>
          <a:p>
            <a:pPr lvl="1"/>
            <a:r>
              <a:rPr lang="sk-SK" dirty="0" smtClean="0"/>
              <a:t>Distribuované spracovanie dát</a:t>
            </a:r>
          </a:p>
          <a:p>
            <a:pPr lvl="1"/>
            <a:r>
              <a:rPr lang="sk-SK" dirty="0" smtClean="0"/>
              <a:t>Riadenie technologických procesov</a:t>
            </a:r>
          </a:p>
          <a:p>
            <a:pPr lvl="1"/>
            <a:r>
              <a:rPr lang="sk-SK" dirty="0" smtClean="0"/>
              <a:t>...</a:t>
            </a:r>
          </a:p>
          <a:p>
            <a:r>
              <a:rPr lang="sk-SK" dirty="0" smtClean="0"/>
              <a:t>Naším cieľom je do hĺbky porozumieť, ako komunikačné siete pracujú, a naučiť sa ich prakticky implementovať</a:t>
            </a:r>
          </a:p>
        </p:txBody>
      </p:sp>
    </p:spTree>
    <p:extLst>
      <p:ext uri="{BB962C8B-B14F-4D97-AF65-F5344CB8AC3E}">
        <p14:creationId xmlns:p14="http://schemas.microsoft.com/office/powerpoint/2010/main" val="262507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Komunikácia a jej charakteristiky</a:t>
            </a:r>
            <a:endParaRPr lang="en-US" dirty="0"/>
          </a:p>
        </p:txBody>
      </p:sp>
      <p:sp>
        <p:nvSpPr>
          <p:cNvPr id="1250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143000"/>
            <a:ext cx="4536504" cy="5410200"/>
          </a:xfrm>
        </p:spPr>
        <p:txBody>
          <a:bodyPr>
            <a:normAutofit/>
          </a:bodyPr>
          <a:lstStyle/>
          <a:p>
            <a:r>
              <a:rPr lang="sk-SK" dirty="0" smtClean="0"/>
              <a:t>Komunikácia je výmena informácií, dorozumievanie sa</a:t>
            </a:r>
          </a:p>
          <a:p>
            <a:r>
              <a:rPr lang="sk-SK" dirty="0" smtClean="0"/>
              <a:t>Pre úspešnú komunikáciu musia platiť isté pravidlá, tzv. </a:t>
            </a:r>
            <a:r>
              <a:rPr lang="sk-SK" b="1" dirty="0" smtClean="0">
                <a:solidFill>
                  <a:schemeClr val="accent2"/>
                </a:solidFill>
              </a:rPr>
              <a:t>protokoly</a:t>
            </a:r>
          </a:p>
          <a:p>
            <a:pPr lvl="1"/>
            <a:r>
              <a:rPr lang="sk-SK" dirty="0" smtClean="0"/>
              <a:t>Komu a ako budeme informáciu adresovať</a:t>
            </a:r>
          </a:p>
          <a:p>
            <a:pPr lvl="1"/>
            <a:r>
              <a:rPr lang="sk-SK" dirty="0" smtClean="0"/>
              <a:t>V akom tvare a akým spôsobom informáciu odovzdáme</a:t>
            </a:r>
          </a:p>
          <a:p>
            <a:pPr lvl="1"/>
            <a:r>
              <a:rPr lang="sk-SK" dirty="0" smtClean="0"/>
              <a:t>Ako a kedy si potvrdíme prijatie informácie</a:t>
            </a:r>
          </a:p>
          <a:p>
            <a:pPr lvl="1"/>
            <a:r>
              <a:rPr lang="sk-SK" dirty="0" smtClean="0"/>
              <a:t>Ako ošetríme prípadné problémy v komunikácii</a:t>
            </a:r>
          </a:p>
          <a:p>
            <a:pPr lvl="1"/>
            <a:r>
              <a:rPr lang="sk-SK" dirty="0" smtClean="0"/>
              <a:t>Ako prijatú informáciu spracujeme</a:t>
            </a:r>
            <a:endParaRPr lang="en-US" dirty="0"/>
          </a:p>
        </p:txBody>
      </p:sp>
      <p:pic>
        <p:nvPicPr>
          <p:cNvPr id="12503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137" y="1706563"/>
            <a:ext cx="4487863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097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Komponenty komunikačných sietí</a:t>
            </a:r>
            <a:endParaRPr lang="en-US" dirty="0"/>
          </a:p>
        </p:txBody>
      </p:sp>
      <p:sp>
        <p:nvSpPr>
          <p:cNvPr id="127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Hoci sú komunikačné siete mimoriadne rozmanité, predsa majú isté rysy spoločné</a:t>
            </a:r>
            <a:endParaRPr lang="en-US" dirty="0" smtClean="0"/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Zariadenia</a:t>
            </a:r>
            <a:r>
              <a:rPr lang="sk-SK" dirty="0" smtClean="0"/>
              <a:t>, ktoré komunikujú alebo komunikáciu sprostredkujú</a:t>
            </a:r>
            <a:endParaRPr lang="en-US" dirty="0" smtClean="0"/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Médiá</a:t>
            </a:r>
            <a:r>
              <a:rPr lang="sk-SK" dirty="0" smtClean="0"/>
              <a:t>, ktorými sú zariadenia </a:t>
            </a:r>
            <a:r>
              <a:rPr lang="sk-SK" dirty="0" smtClean="0"/>
              <a:t>prepojené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Služby</a:t>
            </a:r>
            <a:r>
              <a:rPr lang="sk-SK" dirty="0" smtClean="0"/>
              <a:t>, ktoré sieť ponúka pomocou </a:t>
            </a:r>
            <a:r>
              <a:rPr lang="sk-SK" b="1" dirty="0" smtClean="0">
                <a:solidFill>
                  <a:schemeClr val="accent2"/>
                </a:solidFill>
              </a:rPr>
              <a:t>správ</a:t>
            </a:r>
            <a:r>
              <a:rPr lang="sk-SK" dirty="0" smtClean="0"/>
              <a:t> a </a:t>
            </a:r>
            <a:r>
              <a:rPr lang="sk-SK" b="1" dirty="0" smtClean="0">
                <a:solidFill>
                  <a:schemeClr val="accent2"/>
                </a:solidFill>
              </a:rPr>
              <a:t>pravidiel</a:t>
            </a:r>
            <a:r>
              <a:rPr lang="sk-SK" dirty="0" smtClean="0"/>
              <a:t> (protokolov)</a:t>
            </a:r>
          </a:p>
        </p:txBody>
      </p:sp>
      <p:pic>
        <p:nvPicPr>
          <p:cNvPr id="127283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9"/>
          <a:stretch/>
        </p:blipFill>
        <p:spPr bwMode="auto">
          <a:xfrm>
            <a:off x="1791735" y="3463661"/>
            <a:ext cx="5560531" cy="3394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20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Koncové a medziľahlé zariadenia v sieťach</a:t>
            </a:r>
            <a:endParaRPr lang="en-US" dirty="0"/>
          </a:p>
        </p:txBody>
      </p:sp>
      <p:sp>
        <p:nvSpPr>
          <p:cNvPr id="127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Koncové zariadenia (end devices) predstavujú koncový bod komunikácie</a:t>
            </a:r>
          </a:p>
          <a:p>
            <a:pPr lvl="1"/>
            <a:r>
              <a:rPr lang="sk-SK" dirty="0" smtClean="0"/>
              <a:t>Typicky ich ovláda ich používateľ – človek</a:t>
            </a:r>
          </a:p>
          <a:p>
            <a:pPr lvl="1"/>
            <a:r>
              <a:rPr lang="sk-SK" dirty="0" smtClean="0"/>
              <a:t>Dáta v koncových zariadeniach vznikajú a spracúvajú sa, obvykle však cez ne neprechádzajú (počítače, tlačiarne, IP telefóny, kamery, diskové úložiská, ...)</a:t>
            </a:r>
          </a:p>
          <a:p>
            <a:pPr lvl="1"/>
            <a:r>
              <a:rPr lang="sk-SK" dirty="0" smtClean="0"/>
              <a:t>Typické úlohy koncových zariadení: klient, server, klient i server</a:t>
            </a:r>
          </a:p>
        </p:txBody>
      </p:sp>
      <p:pic>
        <p:nvPicPr>
          <p:cNvPr id="127488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6" b="2835"/>
          <a:stretch/>
        </p:blipFill>
        <p:spPr bwMode="auto">
          <a:xfrm>
            <a:off x="1349375" y="3729208"/>
            <a:ext cx="6445250" cy="3128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140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Koncové a medziľahlé zariadenia v sieťach</a:t>
            </a:r>
            <a:endParaRPr lang="en-US" dirty="0"/>
          </a:p>
        </p:txBody>
      </p:sp>
      <p:sp>
        <p:nvSpPr>
          <p:cNvPr id="1278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Medziľahlé (intermediary) zariadenia prepájajú viaceré časti siete do väčšieho celku</a:t>
            </a:r>
          </a:p>
          <a:p>
            <a:pPr lvl="1"/>
            <a:r>
              <a:rPr lang="sk-SK" sz="1800" dirty="0" smtClean="0"/>
              <a:t>Regenerujú a preposielajú prenášaný signál</a:t>
            </a:r>
          </a:p>
          <a:p>
            <a:pPr lvl="1"/>
            <a:r>
              <a:rPr lang="sk-SK" sz="1800" dirty="0" smtClean="0"/>
              <a:t>Udržiavajú informácie o cestách do cieľových sietí</a:t>
            </a:r>
          </a:p>
          <a:p>
            <a:pPr lvl="1"/>
            <a:r>
              <a:rPr lang="sk-SK" sz="1800" dirty="0" smtClean="0"/>
              <a:t>Informujú ďalšie zariadenia o chybách a zlyhaniach v komunikácii</a:t>
            </a:r>
          </a:p>
          <a:p>
            <a:pPr lvl="1"/>
            <a:r>
              <a:rPr lang="sk-SK" sz="1800" dirty="0" smtClean="0"/>
              <a:t>Pri výpadku primárnej cesty presmerujú dáta záložnými trasami</a:t>
            </a:r>
          </a:p>
          <a:p>
            <a:pPr lvl="1"/>
            <a:r>
              <a:rPr lang="sk-SK" sz="1800" dirty="0" smtClean="0"/>
              <a:t>Obsluhujú tok dát na základe požiadaviek na kvalitu služby</a:t>
            </a:r>
          </a:p>
          <a:p>
            <a:pPr lvl="1"/>
            <a:r>
              <a:rPr lang="sk-SK" sz="1800" dirty="0" smtClean="0"/>
              <a:t>Povoľujú alebo zakazujú tok dát na základe bezpečnostných pravidiel</a:t>
            </a:r>
          </a:p>
          <a:p>
            <a:pPr lvl="1"/>
            <a:r>
              <a:rPr lang="sk-SK" sz="1800" dirty="0" smtClean="0"/>
              <a:t>Typické zariadenia: rozbočovače (hub), prepínače (switch), smerovače (router), firewally, prístupové body (access point), opakovače (repeaters), ...</a:t>
            </a:r>
          </a:p>
        </p:txBody>
      </p:sp>
      <p:pic>
        <p:nvPicPr>
          <p:cNvPr id="12789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430" y="4537402"/>
            <a:ext cx="5169570" cy="2320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029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Médiá v sieťach</a:t>
            </a:r>
            <a:endParaRPr lang="en-US" dirty="0"/>
          </a:p>
        </p:txBody>
      </p:sp>
      <p:sp>
        <p:nvSpPr>
          <p:cNvPr id="1276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Sieťové médiá predstavujú prostredie, ktorým sa šíri signál prenášajúci informáciu</a:t>
            </a:r>
          </a:p>
          <a:p>
            <a:pPr lvl="1"/>
            <a:r>
              <a:rPr lang="sk-SK" sz="1800" dirty="0" smtClean="0"/>
              <a:t>Médiá sú rôznych druhov, no tradične sa delia na metalické, optické </a:t>
            </a:r>
            <a:r>
              <a:rPr lang="sk-SK" sz="1800" dirty="0" smtClean="0"/>
              <a:t>a bezdrôtové</a:t>
            </a:r>
            <a:endParaRPr lang="sk-SK" sz="1800" dirty="0" smtClean="0"/>
          </a:p>
          <a:p>
            <a:pPr lvl="1"/>
            <a:r>
              <a:rPr lang="sk-SK" sz="1800" dirty="0" smtClean="0"/>
              <a:t>Líšia sa dosiahnuteľnou rýchlosťou, vzdialenosťou, vhodnosťou do daného prostredia, cenou média a jeho inštalácie</a:t>
            </a:r>
          </a:p>
        </p:txBody>
      </p:sp>
      <p:pic>
        <p:nvPicPr>
          <p:cNvPr id="12769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392" y="3033648"/>
            <a:ext cx="5397217" cy="3824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761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Symboly sieťových prvkov</a:t>
            </a:r>
            <a:endParaRPr lang="en-US" dirty="0"/>
          </a:p>
        </p:txBody>
      </p:sp>
      <p:sp>
        <p:nvSpPr>
          <p:cNvPr id="128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Je vhodné osvojiť si tieto symboly, budú sa v priebehu kurzu používať na znázornenie sieťovej topológie</a:t>
            </a:r>
            <a:endParaRPr lang="en-US" dirty="0"/>
          </a:p>
        </p:txBody>
      </p:sp>
      <p:pic>
        <p:nvPicPr>
          <p:cNvPr id="5" name="Content Placeholder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36363" y="1924919"/>
            <a:ext cx="5871274" cy="4933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0677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378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Diagramy sieťových topológií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V priebehu kurzu budeme používať dva druhy diagramov sieťových topológií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Fyzická topológia</a:t>
            </a:r>
            <a:r>
              <a:rPr lang="sk-SK" dirty="0" smtClean="0"/>
              <a:t>: Vzájomné fyzické prepojenie zariadení siete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Logická topológia</a:t>
            </a:r>
            <a:r>
              <a:rPr lang="sk-SK" dirty="0" smtClean="0"/>
              <a:t>: Členenie siete na logické celky, tzv. IP siete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6992"/>
            <a:ext cx="4508691" cy="35010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837" y="3356992"/>
            <a:ext cx="4556163" cy="35010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010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Typy sietí podľa rozsahu</a:t>
            </a:r>
            <a:endParaRPr lang="en-US" dirty="0"/>
          </a:p>
        </p:txBody>
      </p:sp>
      <p:sp>
        <p:nvSpPr>
          <p:cNvPr id="1268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Lokálna sieť (Local Area Network, LAN)</a:t>
            </a:r>
          </a:p>
          <a:p>
            <a:pPr lvl="1"/>
            <a:r>
              <a:rPr lang="sk-SK" dirty="0" smtClean="0"/>
              <a:t>Sieť spravidla menšieho rozsahu, pomerne vysoké rýchlosti</a:t>
            </a:r>
          </a:p>
          <a:p>
            <a:pPr lvl="1"/>
            <a:r>
              <a:rPr lang="sk-SK" dirty="0" smtClean="0"/>
              <a:t>Vlastníkom a používateľom je obvykle jedna organizácia</a:t>
            </a:r>
          </a:p>
          <a:p>
            <a:pPr lvl="1"/>
            <a:r>
              <a:rPr lang="sk-SK" dirty="0" smtClean="0"/>
              <a:t>Typickými LAN sieťami sú domáce či vnútrofiremné siete</a:t>
            </a:r>
          </a:p>
          <a:p>
            <a:pPr lvl="1"/>
            <a:r>
              <a:rPr lang="sk-SK" dirty="0" smtClean="0"/>
              <a:t>Technológie: Ethernet, </a:t>
            </a:r>
            <a:r>
              <a:rPr lang="sk-SK" dirty="0" smtClean="0"/>
              <a:t>WiFi</a:t>
            </a:r>
            <a:endParaRPr lang="en-US" dirty="0"/>
          </a:p>
        </p:txBody>
      </p:sp>
      <p:pic>
        <p:nvPicPr>
          <p:cNvPr id="12687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3406775"/>
            <a:ext cx="5175250" cy="345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172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Počítačové siete a Cisco sieťová akadémia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9" y="1143000"/>
            <a:ext cx="6336704" cy="5410200"/>
          </a:xfrm>
        </p:spPr>
        <p:txBody>
          <a:bodyPr/>
          <a:lstStyle/>
          <a:p>
            <a:r>
              <a:rPr lang="sk-SK" dirty="0" smtClean="0"/>
              <a:t>Predmet Počítačové siete 1 a 2, ako aj niektoré ďalšie predmety sú vyučované prostredníctvom tzv. Cisco sieťovej akadémie</a:t>
            </a:r>
          </a:p>
          <a:p>
            <a:pPr lvl="1"/>
            <a:r>
              <a:rPr lang="sk-SK" dirty="0" smtClean="0"/>
              <a:t>Cisco: producent sieťových zariadení, softvéru, protokolov a služieb</a:t>
            </a:r>
          </a:p>
          <a:p>
            <a:pPr lvl="1"/>
            <a:r>
              <a:rPr lang="sk-SK" dirty="0" smtClean="0"/>
              <a:t>Cisco Networking Academy: spolupráca spoločnosti Cisco s vybranými školami</a:t>
            </a:r>
          </a:p>
          <a:p>
            <a:pPr lvl="2"/>
            <a:r>
              <a:rPr lang="sk-SK" dirty="0" smtClean="0"/>
              <a:t>Cisco pripravuje pravidlá, náplň kurzov, testy, študijné materiály</a:t>
            </a:r>
          </a:p>
          <a:p>
            <a:pPr lvl="2"/>
            <a:r>
              <a:rPr lang="sk-SK" dirty="0" smtClean="0"/>
              <a:t>Od školy sa žiada, aby si tento program integrovala do svojho portfólia predmetov</a:t>
            </a:r>
          </a:p>
        </p:txBody>
      </p:sp>
      <p:grpSp>
        <p:nvGrpSpPr>
          <p:cNvPr id="4100" name="Group 4"/>
          <p:cNvGrpSpPr>
            <a:grpSpLocks noChangeAspect="1"/>
          </p:cNvGrpSpPr>
          <p:nvPr/>
        </p:nvGrpSpPr>
        <p:grpSpPr bwMode="auto">
          <a:xfrm>
            <a:off x="6942138" y="4176713"/>
            <a:ext cx="1617662" cy="1528762"/>
            <a:chOff x="3571" y="2506"/>
            <a:chExt cx="1019" cy="963"/>
          </a:xfrm>
        </p:grpSpPr>
        <p:sp>
          <p:nvSpPr>
            <p:cNvPr id="4102" name="AutoShape 5"/>
            <p:cNvSpPr>
              <a:spLocks noChangeAspect="1" noChangeArrowheads="1"/>
            </p:cNvSpPr>
            <p:nvPr/>
          </p:nvSpPr>
          <p:spPr bwMode="auto">
            <a:xfrm>
              <a:off x="3571" y="2506"/>
              <a:ext cx="1019" cy="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103" name="Freeform 6"/>
            <p:cNvSpPr>
              <a:spLocks/>
            </p:cNvSpPr>
            <p:nvPr/>
          </p:nvSpPr>
          <p:spPr bwMode="auto">
            <a:xfrm>
              <a:off x="3571" y="2507"/>
              <a:ext cx="1019" cy="961"/>
            </a:xfrm>
            <a:custGeom>
              <a:avLst/>
              <a:gdLst>
                <a:gd name="T0" fmla="*/ 103 w 864"/>
                <a:gd name="T1" fmla="*/ 0 h 814"/>
                <a:gd name="T2" fmla="*/ 0 w 864"/>
                <a:gd name="T3" fmla="*/ 105 h 814"/>
                <a:gd name="T4" fmla="*/ 0 w 864"/>
                <a:gd name="T5" fmla="*/ 1029 h 814"/>
                <a:gd name="T6" fmla="*/ 103 w 864"/>
                <a:gd name="T7" fmla="*/ 1135 h 814"/>
                <a:gd name="T8" fmla="*/ 1099 w 864"/>
                <a:gd name="T9" fmla="*/ 1135 h 814"/>
                <a:gd name="T10" fmla="*/ 1202 w 864"/>
                <a:gd name="T11" fmla="*/ 1029 h 814"/>
                <a:gd name="T12" fmla="*/ 1202 w 864"/>
                <a:gd name="T13" fmla="*/ 105 h 814"/>
                <a:gd name="T14" fmla="*/ 1099 w 864"/>
                <a:gd name="T15" fmla="*/ 0 h 814"/>
                <a:gd name="T16" fmla="*/ 103 w 864"/>
                <a:gd name="T17" fmla="*/ 0 h 8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64"/>
                <a:gd name="T28" fmla="*/ 0 h 814"/>
                <a:gd name="T29" fmla="*/ 864 w 864"/>
                <a:gd name="T30" fmla="*/ 814 h 8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64" h="814"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739"/>
                    <a:pt x="0" y="739"/>
                    <a:pt x="0" y="739"/>
                  </a:cubicBezTo>
                  <a:cubicBezTo>
                    <a:pt x="0" y="781"/>
                    <a:pt x="33" y="814"/>
                    <a:pt x="74" y="814"/>
                  </a:cubicBezTo>
                  <a:cubicBezTo>
                    <a:pt x="790" y="814"/>
                    <a:pt x="790" y="814"/>
                    <a:pt x="790" y="814"/>
                  </a:cubicBezTo>
                  <a:cubicBezTo>
                    <a:pt x="831" y="814"/>
                    <a:pt x="864" y="781"/>
                    <a:pt x="864" y="739"/>
                  </a:cubicBezTo>
                  <a:cubicBezTo>
                    <a:pt x="864" y="75"/>
                    <a:pt x="864" y="75"/>
                    <a:pt x="864" y="75"/>
                  </a:cubicBezTo>
                  <a:cubicBezTo>
                    <a:pt x="864" y="33"/>
                    <a:pt x="831" y="0"/>
                    <a:pt x="790" y="0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104" name="Freeform 7"/>
            <p:cNvSpPr>
              <a:spLocks/>
            </p:cNvSpPr>
            <p:nvPr/>
          </p:nvSpPr>
          <p:spPr bwMode="auto">
            <a:xfrm>
              <a:off x="3596" y="2532"/>
              <a:ext cx="969" cy="556"/>
            </a:xfrm>
            <a:custGeom>
              <a:avLst/>
              <a:gdLst>
                <a:gd name="T0" fmla="*/ 0 w 822"/>
                <a:gd name="T1" fmla="*/ 656 h 471"/>
                <a:gd name="T2" fmla="*/ 0 w 822"/>
                <a:gd name="T3" fmla="*/ 76 h 471"/>
                <a:gd name="T4" fmla="*/ 73 w 822"/>
                <a:gd name="T5" fmla="*/ 0 h 471"/>
                <a:gd name="T6" fmla="*/ 1069 w 822"/>
                <a:gd name="T7" fmla="*/ 0 h 471"/>
                <a:gd name="T8" fmla="*/ 1142 w 822"/>
                <a:gd name="T9" fmla="*/ 76 h 471"/>
                <a:gd name="T10" fmla="*/ 1142 w 822"/>
                <a:gd name="T11" fmla="*/ 656 h 471"/>
                <a:gd name="T12" fmla="*/ 0 w 822"/>
                <a:gd name="T13" fmla="*/ 656 h 4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22"/>
                <a:gd name="T22" fmla="*/ 0 h 471"/>
                <a:gd name="T23" fmla="*/ 822 w 822"/>
                <a:gd name="T24" fmla="*/ 471 h 4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22" h="471">
                  <a:moveTo>
                    <a:pt x="0" y="471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25"/>
                    <a:pt x="24" y="0"/>
                    <a:pt x="53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98" y="0"/>
                    <a:pt x="822" y="25"/>
                    <a:pt x="822" y="54"/>
                  </a:cubicBezTo>
                  <a:cubicBezTo>
                    <a:pt x="822" y="471"/>
                    <a:pt x="822" y="471"/>
                    <a:pt x="822" y="471"/>
                  </a:cubicBezTo>
                  <a:lnTo>
                    <a:pt x="0" y="4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105" name="Freeform 8"/>
            <p:cNvSpPr>
              <a:spLocks noEditPoints="1"/>
            </p:cNvSpPr>
            <p:nvPr/>
          </p:nvSpPr>
          <p:spPr bwMode="auto">
            <a:xfrm>
              <a:off x="3721" y="2616"/>
              <a:ext cx="719" cy="197"/>
            </a:xfrm>
            <a:custGeom>
              <a:avLst/>
              <a:gdLst>
                <a:gd name="T0" fmla="*/ 38 w 610"/>
                <a:gd name="T1" fmla="*/ 178 h 167"/>
                <a:gd name="T2" fmla="*/ 18 w 610"/>
                <a:gd name="T3" fmla="*/ 196 h 167"/>
                <a:gd name="T4" fmla="*/ 0 w 610"/>
                <a:gd name="T5" fmla="*/ 178 h 167"/>
                <a:gd name="T6" fmla="*/ 0 w 610"/>
                <a:gd name="T7" fmla="*/ 139 h 167"/>
                <a:gd name="T8" fmla="*/ 18 w 610"/>
                <a:gd name="T9" fmla="*/ 122 h 167"/>
                <a:gd name="T10" fmla="*/ 38 w 610"/>
                <a:gd name="T11" fmla="*/ 139 h 167"/>
                <a:gd name="T12" fmla="*/ 38 w 610"/>
                <a:gd name="T13" fmla="*/ 178 h 167"/>
                <a:gd name="T14" fmla="*/ 139 w 610"/>
                <a:gd name="T15" fmla="*/ 87 h 167"/>
                <a:gd name="T16" fmla="*/ 119 w 610"/>
                <a:gd name="T17" fmla="*/ 70 h 167"/>
                <a:gd name="T18" fmla="*/ 101 w 610"/>
                <a:gd name="T19" fmla="*/ 87 h 167"/>
                <a:gd name="T20" fmla="*/ 101 w 610"/>
                <a:gd name="T21" fmla="*/ 178 h 167"/>
                <a:gd name="T22" fmla="*/ 119 w 610"/>
                <a:gd name="T23" fmla="*/ 196 h 167"/>
                <a:gd name="T24" fmla="*/ 139 w 610"/>
                <a:gd name="T25" fmla="*/ 178 h 167"/>
                <a:gd name="T26" fmla="*/ 139 w 610"/>
                <a:gd name="T27" fmla="*/ 87 h 167"/>
                <a:gd name="T28" fmla="*/ 239 w 610"/>
                <a:gd name="T29" fmla="*/ 18 h 167"/>
                <a:gd name="T30" fmla="*/ 220 w 610"/>
                <a:gd name="T31" fmla="*/ 0 h 167"/>
                <a:gd name="T32" fmla="*/ 203 w 610"/>
                <a:gd name="T33" fmla="*/ 18 h 167"/>
                <a:gd name="T34" fmla="*/ 203 w 610"/>
                <a:gd name="T35" fmla="*/ 215 h 167"/>
                <a:gd name="T36" fmla="*/ 220 w 610"/>
                <a:gd name="T37" fmla="*/ 232 h 167"/>
                <a:gd name="T38" fmla="*/ 239 w 610"/>
                <a:gd name="T39" fmla="*/ 215 h 167"/>
                <a:gd name="T40" fmla="*/ 239 w 610"/>
                <a:gd name="T41" fmla="*/ 18 h 167"/>
                <a:gd name="T42" fmla="*/ 341 w 610"/>
                <a:gd name="T43" fmla="*/ 87 h 167"/>
                <a:gd name="T44" fmla="*/ 322 w 610"/>
                <a:gd name="T45" fmla="*/ 70 h 167"/>
                <a:gd name="T46" fmla="*/ 304 w 610"/>
                <a:gd name="T47" fmla="*/ 87 h 167"/>
                <a:gd name="T48" fmla="*/ 304 w 610"/>
                <a:gd name="T49" fmla="*/ 178 h 167"/>
                <a:gd name="T50" fmla="*/ 322 w 610"/>
                <a:gd name="T51" fmla="*/ 196 h 167"/>
                <a:gd name="T52" fmla="*/ 341 w 610"/>
                <a:gd name="T53" fmla="*/ 178 h 167"/>
                <a:gd name="T54" fmla="*/ 341 w 610"/>
                <a:gd name="T55" fmla="*/ 87 h 167"/>
                <a:gd name="T56" fmla="*/ 442 w 610"/>
                <a:gd name="T57" fmla="*/ 139 h 167"/>
                <a:gd name="T58" fmla="*/ 424 w 610"/>
                <a:gd name="T59" fmla="*/ 122 h 167"/>
                <a:gd name="T60" fmla="*/ 405 w 610"/>
                <a:gd name="T61" fmla="*/ 139 h 167"/>
                <a:gd name="T62" fmla="*/ 405 w 610"/>
                <a:gd name="T63" fmla="*/ 178 h 167"/>
                <a:gd name="T64" fmla="*/ 424 w 610"/>
                <a:gd name="T65" fmla="*/ 196 h 167"/>
                <a:gd name="T66" fmla="*/ 442 w 610"/>
                <a:gd name="T67" fmla="*/ 178 h 167"/>
                <a:gd name="T68" fmla="*/ 442 w 610"/>
                <a:gd name="T69" fmla="*/ 139 h 167"/>
                <a:gd name="T70" fmla="*/ 543 w 610"/>
                <a:gd name="T71" fmla="*/ 87 h 167"/>
                <a:gd name="T72" fmla="*/ 526 w 610"/>
                <a:gd name="T73" fmla="*/ 70 h 167"/>
                <a:gd name="T74" fmla="*/ 507 w 610"/>
                <a:gd name="T75" fmla="*/ 87 h 167"/>
                <a:gd name="T76" fmla="*/ 507 w 610"/>
                <a:gd name="T77" fmla="*/ 178 h 167"/>
                <a:gd name="T78" fmla="*/ 526 w 610"/>
                <a:gd name="T79" fmla="*/ 196 h 167"/>
                <a:gd name="T80" fmla="*/ 543 w 610"/>
                <a:gd name="T81" fmla="*/ 178 h 167"/>
                <a:gd name="T82" fmla="*/ 543 w 610"/>
                <a:gd name="T83" fmla="*/ 87 h 167"/>
                <a:gd name="T84" fmla="*/ 645 w 610"/>
                <a:gd name="T85" fmla="*/ 18 h 167"/>
                <a:gd name="T86" fmla="*/ 627 w 610"/>
                <a:gd name="T87" fmla="*/ 0 h 167"/>
                <a:gd name="T88" fmla="*/ 608 w 610"/>
                <a:gd name="T89" fmla="*/ 18 h 167"/>
                <a:gd name="T90" fmla="*/ 608 w 610"/>
                <a:gd name="T91" fmla="*/ 215 h 167"/>
                <a:gd name="T92" fmla="*/ 627 w 610"/>
                <a:gd name="T93" fmla="*/ 232 h 167"/>
                <a:gd name="T94" fmla="*/ 645 w 610"/>
                <a:gd name="T95" fmla="*/ 215 h 167"/>
                <a:gd name="T96" fmla="*/ 645 w 610"/>
                <a:gd name="T97" fmla="*/ 18 h 167"/>
                <a:gd name="T98" fmla="*/ 746 w 610"/>
                <a:gd name="T99" fmla="*/ 87 h 167"/>
                <a:gd name="T100" fmla="*/ 728 w 610"/>
                <a:gd name="T101" fmla="*/ 70 h 167"/>
                <a:gd name="T102" fmla="*/ 708 w 610"/>
                <a:gd name="T103" fmla="*/ 87 h 167"/>
                <a:gd name="T104" fmla="*/ 708 w 610"/>
                <a:gd name="T105" fmla="*/ 178 h 167"/>
                <a:gd name="T106" fmla="*/ 728 w 610"/>
                <a:gd name="T107" fmla="*/ 196 h 167"/>
                <a:gd name="T108" fmla="*/ 746 w 610"/>
                <a:gd name="T109" fmla="*/ 178 h 167"/>
                <a:gd name="T110" fmla="*/ 746 w 610"/>
                <a:gd name="T111" fmla="*/ 87 h 167"/>
                <a:gd name="T112" fmla="*/ 847 w 610"/>
                <a:gd name="T113" fmla="*/ 139 h 167"/>
                <a:gd name="T114" fmla="*/ 830 w 610"/>
                <a:gd name="T115" fmla="*/ 122 h 167"/>
                <a:gd name="T116" fmla="*/ 810 w 610"/>
                <a:gd name="T117" fmla="*/ 139 h 167"/>
                <a:gd name="T118" fmla="*/ 810 w 610"/>
                <a:gd name="T119" fmla="*/ 178 h 167"/>
                <a:gd name="T120" fmla="*/ 830 w 610"/>
                <a:gd name="T121" fmla="*/ 196 h 167"/>
                <a:gd name="T122" fmla="*/ 847 w 610"/>
                <a:gd name="T123" fmla="*/ 178 h 167"/>
                <a:gd name="T124" fmla="*/ 847 w 610"/>
                <a:gd name="T125" fmla="*/ 139 h 16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10"/>
                <a:gd name="T190" fmla="*/ 0 h 167"/>
                <a:gd name="T191" fmla="*/ 610 w 610"/>
                <a:gd name="T192" fmla="*/ 167 h 16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10" h="167">
                  <a:moveTo>
                    <a:pt x="27" y="128"/>
                  </a:moveTo>
                  <a:cubicBezTo>
                    <a:pt x="27" y="135"/>
                    <a:pt x="21" y="141"/>
                    <a:pt x="13" y="141"/>
                  </a:cubicBezTo>
                  <a:cubicBezTo>
                    <a:pt x="6" y="141"/>
                    <a:pt x="0" y="135"/>
                    <a:pt x="0" y="128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93"/>
                    <a:pt x="6" y="87"/>
                    <a:pt x="13" y="87"/>
                  </a:cubicBezTo>
                  <a:cubicBezTo>
                    <a:pt x="21" y="87"/>
                    <a:pt x="27" y="93"/>
                    <a:pt x="27" y="100"/>
                  </a:cubicBezTo>
                  <a:lnTo>
                    <a:pt x="27" y="128"/>
                  </a:lnTo>
                  <a:close/>
                  <a:moveTo>
                    <a:pt x="100" y="63"/>
                  </a:moveTo>
                  <a:cubicBezTo>
                    <a:pt x="100" y="56"/>
                    <a:pt x="94" y="50"/>
                    <a:pt x="86" y="50"/>
                  </a:cubicBezTo>
                  <a:cubicBezTo>
                    <a:pt x="79" y="50"/>
                    <a:pt x="73" y="56"/>
                    <a:pt x="73" y="63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35"/>
                    <a:pt x="79" y="141"/>
                    <a:pt x="86" y="141"/>
                  </a:cubicBezTo>
                  <a:cubicBezTo>
                    <a:pt x="94" y="141"/>
                    <a:pt x="100" y="135"/>
                    <a:pt x="100" y="128"/>
                  </a:cubicBezTo>
                  <a:lnTo>
                    <a:pt x="100" y="63"/>
                  </a:lnTo>
                  <a:close/>
                  <a:moveTo>
                    <a:pt x="172" y="13"/>
                  </a:moveTo>
                  <a:cubicBezTo>
                    <a:pt x="172" y="6"/>
                    <a:pt x="167" y="0"/>
                    <a:pt x="159" y="0"/>
                  </a:cubicBezTo>
                  <a:cubicBezTo>
                    <a:pt x="152" y="0"/>
                    <a:pt x="146" y="6"/>
                    <a:pt x="146" y="13"/>
                  </a:cubicBezTo>
                  <a:cubicBezTo>
                    <a:pt x="146" y="154"/>
                    <a:pt x="146" y="154"/>
                    <a:pt x="146" y="154"/>
                  </a:cubicBezTo>
                  <a:cubicBezTo>
                    <a:pt x="146" y="161"/>
                    <a:pt x="152" y="167"/>
                    <a:pt x="159" y="167"/>
                  </a:cubicBezTo>
                  <a:cubicBezTo>
                    <a:pt x="167" y="167"/>
                    <a:pt x="172" y="161"/>
                    <a:pt x="172" y="154"/>
                  </a:cubicBezTo>
                  <a:lnTo>
                    <a:pt x="172" y="13"/>
                  </a:lnTo>
                  <a:close/>
                  <a:moveTo>
                    <a:pt x="245" y="63"/>
                  </a:moveTo>
                  <a:cubicBezTo>
                    <a:pt x="245" y="56"/>
                    <a:pt x="239" y="50"/>
                    <a:pt x="232" y="50"/>
                  </a:cubicBezTo>
                  <a:cubicBezTo>
                    <a:pt x="225" y="50"/>
                    <a:pt x="219" y="56"/>
                    <a:pt x="219" y="63"/>
                  </a:cubicBezTo>
                  <a:cubicBezTo>
                    <a:pt x="219" y="128"/>
                    <a:pt x="219" y="128"/>
                    <a:pt x="219" y="128"/>
                  </a:cubicBezTo>
                  <a:cubicBezTo>
                    <a:pt x="219" y="135"/>
                    <a:pt x="225" y="141"/>
                    <a:pt x="232" y="141"/>
                  </a:cubicBezTo>
                  <a:cubicBezTo>
                    <a:pt x="239" y="141"/>
                    <a:pt x="245" y="135"/>
                    <a:pt x="245" y="128"/>
                  </a:cubicBezTo>
                  <a:lnTo>
                    <a:pt x="245" y="63"/>
                  </a:lnTo>
                  <a:close/>
                  <a:moveTo>
                    <a:pt x="318" y="100"/>
                  </a:moveTo>
                  <a:cubicBezTo>
                    <a:pt x="318" y="93"/>
                    <a:pt x="312" y="87"/>
                    <a:pt x="305" y="87"/>
                  </a:cubicBezTo>
                  <a:cubicBezTo>
                    <a:pt x="298" y="87"/>
                    <a:pt x="292" y="93"/>
                    <a:pt x="292" y="100"/>
                  </a:cubicBezTo>
                  <a:cubicBezTo>
                    <a:pt x="292" y="128"/>
                    <a:pt x="292" y="128"/>
                    <a:pt x="292" y="128"/>
                  </a:cubicBezTo>
                  <a:cubicBezTo>
                    <a:pt x="292" y="135"/>
                    <a:pt x="298" y="141"/>
                    <a:pt x="305" y="141"/>
                  </a:cubicBezTo>
                  <a:cubicBezTo>
                    <a:pt x="312" y="141"/>
                    <a:pt x="318" y="135"/>
                    <a:pt x="318" y="128"/>
                  </a:cubicBezTo>
                  <a:lnTo>
                    <a:pt x="318" y="100"/>
                  </a:lnTo>
                  <a:close/>
                  <a:moveTo>
                    <a:pt x="391" y="63"/>
                  </a:moveTo>
                  <a:cubicBezTo>
                    <a:pt x="391" y="56"/>
                    <a:pt x="385" y="50"/>
                    <a:pt x="378" y="50"/>
                  </a:cubicBezTo>
                  <a:cubicBezTo>
                    <a:pt x="371" y="50"/>
                    <a:pt x="365" y="56"/>
                    <a:pt x="365" y="63"/>
                  </a:cubicBezTo>
                  <a:cubicBezTo>
                    <a:pt x="365" y="128"/>
                    <a:pt x="365" y="128"/>
                    <a:pt x="365" y="128"/>
                  </a:cubicBezTo>
                  <a:cubicBezTo>
                    <a:pt x="365" y="135"/>
                    <a:pt x="371" y="141"/>
                    <a:pt x="378" y="141"/>
                  </a:cubicBezTo>
                  <a:cubicBezTo>
                    <a:pt x="385" y="141"/>
                    <a:pt x="391" y="135"/>
                    <a:pt x="391" y="128"/>
                  </a:cubicBezTo>
                  <a:lnTo>
                    <a:pt x="391" y="63"/>
                  </a:lnTo>
                  <a:close/>
                  <a:moveTo>
                    <a:pt x="464" y="13"/>
                  </a:moveTo>
                  <a:cubicBezTo>
                    <a:pt x="464" y="6"/>
                    <a:pt x="458" y="0"/>
                    <a:pt x="451" y="0"/>
                  </a:cubicBezTo>
                  <a:cubicBezTo>
                    <a:pt x="444" y="0"/>
                    <a:pt x="438" y="6"/>
                    <a:pt x="438" y="13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61"/>
                    <a:pt x="444" y="167"/>
                    <a:pt x="451" y="167"/>
                  </a:cubicBezTo>
                  <a:cubicBezTo>
                    <a:pt x="458" y="167"/>
                    <a:pt x="464" y="161"/>
                    <a:pt x="464" y="154"/>
                  </a:cubicBezTo>
                  <a:lnTo>
                    <a:pt x="464" y="13"/>
                  </a:lnTo>
                  <a:close/>
                  <a:moveTo>
                    <a:pt x="537" y="63"/>
                  </a:moveTo>
                  <a:cubicBezTo>
                    <a:pt x="537" y="56"/>
                    <a:pt x="531" y="50"/>
                    <a:pt x="524" y="50"/>
                  </a:cubicBezTo>
                  <a:cubicBezTo>
                    <a:pt x="516" y="50"/>
                    <a:pt x="510" y="56"/>
                    <a:pt x="510" y="63"/>
                  </a:cubicBezTo>
                  <a:cubicBezTo>
                    <a:pt x="510" y="128"/>
                    <a:pt x="510" y="128"/>
                    <a:pt x="510" y="128"/>
                  </a:cubicBezTo>
                  <a:cubicBezTo>
                    <a:pt x="510" y="135"/>
                    <a:pt x="516" y="141"/>
                    <a:pt x="524" y="141"/>
                  </a:cubicBezTo>
                  <a:cubicBezTo>
                    <a:pt x="531" y="141"/>
                    <a:pt x="537" y="135"/>
                    <a:pt x="537" y="128"/>
                  </a:cubicBezTo>
                  <a:lnTo>
                    <a:pt x="537" y="63"/>
                  </a:lnTo>
                  <a:close/>
                  <a:moveTo>
                    <a:pt x="610" y="100"/>
                  </a:moveTo>
                  <a:cubicBezTo>
                    <a:pt x="610" y="93"/>
                    <a:pt x="604" y="87"/>
                    <a:pt x="597" y="87"/>
                  </a:cubicBezTo>
                  <a:cubicBezTo>
                    <a:pt x="589" y="87"/>
                    <a:pt x="583" y="93"/>
                    <a:pt x="583" y="10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35"/>
                    <a:pt x="589" y="141"/>
                    <a:pt x="597" y="141"/>
                  </a:cubicBezTo>
                  <a:cubicBezTo>
                    <a:pt x="604" y="141"/>
                    <a:pt x="610" y="135"/>
                    <a:pt x="610" y="128"/>
                  </a:cubicBezTo>
                  <a:lnTo>
                    <a:pt x="610" y="10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106" name="Freeform 9"/>
            <p:cNvSpPr>
              <a:spLocks noEditPoints="1"/>
            </p:cNvSpPr>
            <p:nvPr/>
          </p:nvSpPr>
          <p:spPr bwMode="auto">
            <a:xfrm>
              <a:off x="3786" y="2866"/>
              <a:ext cx="679" cy="130"/>
            </a:xfrm>
            <a:custGeom>
              <a:avLst/>
              <a:gdLst>
                <a:gd name="T0" fmla="*/ 200 w 576"/>
                <a:gd name="T1" fmla="*/ 151 h 110"/>
                <a:gd name="T2" fmla="*/ 164 w 576"/>
                <a:gd name="T3" fmla="*/ 151 h 110"/>
                <a:gd name="T4" fmla="*/ 164 w 576"/>
                <a:gd name="T5" fmla="*/ 2 h 110"/>
                <a:gd name="T6" fmla="*/ 200 w 576"/>
                <a:gd name="T7" fmla="*/ 2 h 110"/>
                <a:gd name="T8" fmla="*/ 200 w 576"/>
                <a:gd name="T9" fmla="*/ 151 h 110"/>
                <a:gd name="T10" fmla="*/ 500 w 576"/>
                <a:gd name="T11" fmla="*/ 6 h 110"/>
                <a:gd name="T12" fmla="*/ 467 w 576"/>
                <a:gd name="T13" fmla="*/ 0 h 110"/>
                <a:gd name="T14" fmla="*/ 388 w 576"/>
                <a:gd name="T15" fmla="*/ 77 h 110"/>
                <a:gd name="T16" fmla="*/ 467 w 576"/>
                <a:gd name="T17" fmla="*/ 154 h 110"/>
                <a:gd name="T18" fmla="*/ 500 w 576"/>
                <a:gd name="T19" fmla="*/ 148 h 110"/>
                <a:gd name="T20" fmla="*/ 500 w 576"/>
                <a:gd name="T21" fmla="*/ 108 h 110"/>
                <a:gd name="T22" fmla="*/ 468 w 576"/>
                <a:gd name="T23" fmla="*/ 116 h 110"/>
                <a:gd name="T24" fmla="*/ 428 w 576"/>
                <a:gd name="T25" fmla="*/ 77 h 110"/>
                <a:gd name="T26" fmla="*/ 468 w 576"/>
                <a:gd name="T27" fmla="*/ 37 h 110"/>
                <a:gd name="T28" fmla="*/ 500 w 576"/>
                <a:gd name="T29" fmla="*/ 45 h 110"/>
                <a:gd name="T30" fmla="*/ 500 w 576"/>
                <a:gd name="T31" fmla="*/ 6 h 110"/>
                <a:gd name="T32" fmla="*/ 112 w 576"/>
                <a:gd name="T33" fmla="*/ 6 h 110"/>
                <a:gd name="T34" fmla="*/ 78 w 576"/>
                <a:gd name="T35" fmla="*/ 0 h 110"/>
                <a:gd name="T36" fmla="*/ 0 w 576"/>
                <a:gd name="T37" fmla="*/ 77 h 110"/>
                <a:gd name="T38" fmla="*/ 78 w 576"/>
                <a:gd name="T39" fmla="*/ 154 h 110"/>
                <a:gd name="T40" fmla="*/ 112 w 576"/>
                <a:gd name="T41" fmla="*/ 148 h 110"/>
                <a:gd name="T42" fmla="*/ 112 w 576"/>
                <a:gd name="T43" fmla="*/ 108 h 110"/>
                <a:gd name="T44" fmla="*/ 80 w 576"/>
                <a:gd name="T45" fmla="*/ 116 h 110"/>
                <a:gd name="T46" fmla="*/ 40 w 576"/>
                <a:gd name="T47" fmla="*/ 77 h 110"/>
                <a:gd name="T48" fmla="*/ 80 w 576"/>
                <a:gd name="T49" fmla="*/ 37 h 110"/>
                <a:gd name="T50" fmla="*/ 112 w 576"/>
                <a:gd name="T51" fmla="*/ 45 h 110"/>
                <a:gd name="T52" fmla="*/ 112 w 576"/>
                <a:gd name="T53" fmla="*/ 6 h 110"/>
                <a:gd name="T54" fmla="*/ 617 w 576"/>
                <a:gd name="T55" fmla="*/ 0 h 110"/>
                <a:gd name="T56" fmla="*/ 539 w 576"/>
                <a:gd name="T57" fmla="*/ 77 h 110"/>
                <a:gd name="T58" fmla="*/ 617 w 576"/>
                <a:gd name="T59" fmla="*/ 154 h 110"/>
                <a:gd name="T60" fmla="*/ 694 w 576"/>
                <a:gd name="T61" fmla="*/ 77 h 110"/>
                <a:gd name="T62" fmla="*/ 617 w 576"/>
                <a:gd name="T63" fmla="*/ 0 h 110"/>
                <a:gd name="T64" fmla="*/ 655 w 576"/>
                <a:gd name="T65" fmla="*/ 77 h 110"/>
                <a:gd name="T66" fmla="*/ 617 w 576"/>
                <a:gd name="T67" fmla="*/ 116 h 110"/>
                <a:gd name="T68" fmla="*/ 578 w 576"/>
                <a:gd name="T69" fmla="*/ 77 h 110"/>
                <a:gd name="T70" fmla="*/ 617 w 576"/>
                <a:gd name="T71" fmla="*/ 38 h 110"/>
                <a:gd name="T72" fmla="*/ 655 w 576"/>
                <a:gd name="T73" fmla="*/ 77 h 110"/>
                <a:gd name="T74" fmla="*/ 733 w 576"/>
                <a:gd name="T75" fmla="*/ 116 h 110"/>
                <a:gd name="T76" fmla="*/ 733 w 576"/>
                <a:gd name="T77" fmla="*/ 121 h 110"/>
                <a:gd name="T78" fmla="*/ 746 w 576"/>
                <a:gd name="T79" fmla="*/ 121 h 110"/>
                <a:gd name="T80" fmla="*/ 746 w 576"/>
                <a:gd name="T81" fmla="*/ 151 h 110"/>
                <a:gd name="T82" fmla="*/ 751 w 576"/>
                <a:gd name="T83" fmla="*/ 151 h 110"/>
                <a:gd name="T84" fmla="*/ 751 w 576"/>
                <a:gd name="T85" fmla="*/ 121 h 110"/>
                <a:gd name="T86" fmla="*/ 763 w 576"/>
                <a:gd name="T87" fmla="*/ 121 h 110"/>
                <a:gd name="T88" fmla="*/ 763 w 576"/>
                <a:gd name="T89" fmla="*/ 116 h 110"/>
                <a:gd name="T90" fmla="*/ 733 w 576"/>
                <a:gd name="T91" fmla="*/ 116 h 110"/>
                <a:gd name="T92" fmla="*/ 766 w 576"/>
                <a:gd name="T93" fmla="*/ 151 h 110"/>
                <a:gd name="T94" fmla="*/ 770 w 576"/>
                <a:gd name="T95" fmla="*/ 151 h 110"/>
                <a:gd name="T96" fmla="*/ 770 w 576"/>
                <a:gd name="T97" fmla="*/ 122 h 110"/>
                <a:gd name="T98" fmla="*/ 770 w 576"/>
                <a:gd name="T99" fmla="*/ 122 h 110"/>
                <a:gd name="T100" fmla="*/ 780 w 576"/>
                <a:gd name="T101" fmla="*/ 151 h 110"/>
                <a:gd name="T102" fmla="*/ 785 w 576"/>
                <a:gd name="T103" fmla="*/ 151 h 110"/>
                <a:gd name="T104" fmla="*/ 796 w 576"/>
                <a:gd name="T105" fmla="*/ 122 h 110"/>
                <a:gd name="T106" fmla="*/ 796 w 576"/>
                <a:gd name="T107" fmla="*/ 122 h 110"/>
                <a:gd name="T108" fmla="*/ 796 w 576"/>
                <a:gd name="T109" fmla="*/ 151 h 110"/>
                <a:gd name="T110" fmla="*/ 800 w 576"/>
                <a:gd name="T111" fmla="*/ 151 h 110"/>
                <a:gd name="T112" fmla="*/ 800 w 576"/>
                <a:gd name="T113" fmla="*/ 116 h 110"/>
                <a:gd name="T114" fmla="*/ 793 w 576"/>
                <a:gd name="T115" fmla="*/ 116 h 110"/>
                <a:gd name="T116" fmla="*/ 784 w 576"/>
                <a:gd name="T117" fmla="*/ 144 h 110"/>
                <a:gd name="T118" fmla="*/ 784 w 576"/>
                <a:gd name="T119" fmla="*/ 144 h 110"/>
                <a:gd name="T120" fmla="*/ 772 w 576"/>
                <a:gd name="T121" fmla="*/ 116 h 110"/>
                <a:gd name="T122" fmla="*/ 766 w 576"/>
                <a:gd name="T123" fmla="*/ 116 h 110"/>
                <a:gd name="T124" fmla="*/ 766 w 576"/>
                <a:gd name="T125" fmla="*/ 151 h 11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76"/>
                <a:gd name="T190" fmla="*/ 0 h 110"/>
                <a:gd name="T191" fmla="*/ 576 w 576"/>
                <a:gd name="T192" fmla="*/ 110 h 11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76" h="110">
                  <a:moveTo>
                    <a:pt x="144" y="108"/>
                  </a:moveTo>
                  <a:cubicBezTo>
                    <a:pt x="118" y="108"/>
                    <a:pt x="118" y="108"/>
                    <a:pt x="118" y="108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44" y="2"/>
                    <a:pt x="144" y="2"/>
                    <a:pt x="144" y="2"/>
                  </a:cubicBezTo>
                  <a:lnTo>
                    <a:pt x="144" y="108"/>
                  </a:lnTo>
                  <a:close/>
                  <a:moveTo>
                    <a:pt x="360" y="4"/>
                  </a:moveTo>
                  <a:cubicBezTo>
                    <a:pt x="357" y="3"/>
                    <a:pt x="348" y="0"/>
                    <a:pt x="336" y="0"/>
                  </a:cubicBezTo>
                  <a:cubicBezTo>
                    <a:pt x="303" y="0"/>
                    <a:pt x="279" y="23"/>
                    <a:pt x="279" y="55"/>
                  </a:cubicBezTo>
                  <a:cubicBezTo>
                    <a:pt x="279" y="89"/>
                    <a:pt x="306" y="110"/>
                    <a:pt x="336" y="110"/>
                  </a:cubicBezTo>
                  <a:cubicBezTo>
                    <a:pt x="347" y="110"/>
                    <a:pt x="357" y="107"/>
                    <a:pt x="360" y="106"/>
                  </a:cubicBezTo>
                  <a:cubicBezTo>
                    <a:pt x="360" y="77"/>
                    <a:pt x="360" y="77"/>
                    <a:pt x="360" y="77"/>
                  </a:cubicBezTo>
                  <a:cubicBezTo>
                    <a:pt x="359" y="78"/>
                    <a:pt x="350" y="83"/>
                    <a:pt x="337" y="83"/>
                  </a:cubicBezTo>
                  <a:cubicBezTo>
                    <a:pt x="320" y="83"/>
                    <a:pt x="308" y="70"/>
                    <a:pt x="308" y="55"/>
                  </a:cubicBezTo>
                  <a:cubicBezTo>
                    <a:pt x="308" y="38"/>
                    <a:pt x="320" y="26"/>
                    <a:pt x="337" y="26"/>
                  </a:cubicBezTo>
                  <a:cubicBezTo>
                    <a:pt x="350" y="26"/>
                    <a:pt x="359" y="32"/>
                    <a:pt x="360" y="32"/>
                  </a:cubicBezTo>
                  <a:lnTo>
                    <a:pt x="360" y="4"/>
                  </a:lnTo>
                  <a:close/>
                  <a:moveTo>
                    <a:pt x="81" y="4"/>
                  </a:moveTo>
                  <a:cubicBezTo>
                    <a:pt x="78" y="3"/>
                    <a:pt x="69" y="0"/>
                    <a:pt x="56" y="0"/>
                  </a:cubicBezTo>
                  <a:cubicBezTo>
                    <a:pt x="24" y="0"/>
                    <a:pt x="0" y="23"/>
                    <a:pt x="0" y="55"/>
                  </a:cubicBezTo>
                  <a:cubicBezTo>
                    <a:pt x="0" y="89"/>
                    <a:pt x="26" y="110"/>
                    <a:pt x="56" y="110"/>
                  </a:cubicBezTo>
                  <a:cubicBezTo>
                    <a:pt x="68" y="110"/>
                    <a:pt x="77" y="107"/>
                    <a:pt x="81" y="106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80" y="78"/>
                    <a:pt x="71" y="83"/>
                    <a:pt x="58" y="83"/>
                  </a:cubicBezTo>
                  <a:cubicBezTo>
                    <a:pt x="40" y="83"/>
                    <a:pt x="29" y="70"/>
                    <a:pt x="29" y="55"/>
                  </a:cubicBezTo>
                  <a:cubicBezTo>
                    <a:pt x="29" y="38"/>
                    <a:pt x="41" y="26"/>
                    <a:pt x="58" y="26"/>
                  </a:cubicBezTo>
                  <a:cubicBezTo>
                    <a:pt x="71" y="26"/>
                    <a:pt x="80" y="32"/>
                    <a:pt x="81" y="32"/>
                  </a:cubicBezTo>
                  <a:lnTo>
                    <a:pt x="81" y="4"/>
                  </a:lnTo>
                  <a:close/>
                  <a:moveTo>
                    <a:pt x="444" y="0"/>
                  </a:moveTo>
                  <a:cubicBezTo>
                    <a:pt x="411" y="0"/>
                    <a:pt x="388" y="24"/>
                    <a:pt x="388" y="55"/>
                  </a:cubicBezTo>
                  <a:cubicBezTo>
                    <a:pt x="388" y="85"/>
                    <a:pt x="411" y="110"/>
                    <a:pt x="444" y="110"/>
                  </a:cubicBezTo>
                  <a:cubicBezTo>
                    <a:pt x="477" y="110"/>
                    <a:pt x="500" y="85"/>
                    <a:pt x="500" y="55"/>
                  </a:cubicBezTo>
                  <a:cubicBezTo>
                    <a:pt x="500" y="24"/>
                    <a:pt x="477" y="0"/>
                    <a:pt x="444" y="0"/>
                  </a:cubicBezTo>
                  <a:close/>
                  <a:moveTo>
                    <a:pt x="472" y="55"/>
                  </a:moveTo>
                  <a:cubicBezTo>
                    <a:pt x="472" y="70"/>
                    <a:pt x="460" y="83"/>
                    <a:pt x="444" y="83"/>
                  </a:cubicBezTo>
                  <a:cubicBezTo>
                    <a:pt x="428" y="83"/>
                    <a:pt x="416" y="70"/>
                    <a:pt x="416" y="55"/>
                  </a:cubicBezTo>
                  <a:cubicBezTo>
                    <a:pt x="416" y="39"/>
                    <a:pt x="428" y="27"/>
                    <a:pt x="444" y="27"/>
                  </a:cubicBezTo>
                  <a:cubicBezTo>
                    <a:pt x="460" y="27"/>
                    <a:pt x="472" y="39"/>
                    <a:pt x="472" y="55"/>
                  </a:cubicBezTo>
                  <a:close/>
                  <a:moveTo>
                    <a:pt x="528" y="83"/>
                  </a:moveTo>
                  <a:cubicBezTo>
                    <a:pt x="528" y="86"/>
                    <a:pt x="528" y="86"/>
                    <a:pt x="528" y="86"/>
                  </a:cubicBezTo>
                  <a:cubicBezTo>
                    <a:pt x="537" y="86"/>
                    <a:pt x="537" y="86"/>
                    <a:pt x="537" y="86"/>
                  </a:cubicBezTo>
                  <a:cubicBezTo>
                    <a:pt x="537" y="108"/>
                    <a:pt x="537" y="108"/>
                    <a:pt x="537" y="108"/>
                  </a:cubicBezTo>
                  <a:cubicBezTo>
                    <a:pt x="540" y="108"/>
                    <a:pt x="540" y="108"/>
                    <a:pt x="540" y="108"/>
                  </a:cubicBezTo>
                  <a:cubicBezTo>
                    <a:pt x="540" y="86"/>
                    <a:pt x="540" y="86"/>
                    <a:pt x="540" y="86"/>
                  </a:cubicBezTo>
                  <a:cubicBezTo>
                    <a:pt x="549" y="86"/>
                    <a:pt x="549" y="86"/>
                    <a:pt x="549" y="86"/>
                  </a:cubicBezTo>
                  <a:cubicBezTo>
                    <a:pt x="549" y="83"/>
                    <a:pt x="549" y="83"/>
                    <a:pt x="549" y="83"/>
                  </a:cubicBezTo>
                  <a:lnTo>
                    <a:pt x="528" y="83"/>
                  </a:lnTo>
                  <a:close/>
                  <a:moveTo>
                    <a:pt x="551" y="108"/>
                  </a:moveTo>
                  <a:cubicBezTo>
                    <a:pt x="554" y="108"/>
                    <a:pt x="554" y="108"/>
                    <a:pt x="554" y="108"/>
                  </a:cubicBezTo>
                  <a:cubicBezTo>
                    <a:pt x="554" y="87"/>
                    <a:pt x="554" y="87"/>
                    <a:pt x="554" y="87"/>
                  </a:cubicBezTo>
                  <a:cubicBezTo>
                    <a:pt x="554" y="87"/>
                    <a:pt x="554" y="87"/>
                    <a:pt x="554" y="87"/>
                  </a:cubicBezTo>
                  <a:cubicBezTo>
                    <a:pt x="562" y="108"/>
                    <a:pt x="562" y="108"/>
                    <a:pt x="562" y="108"/>
                  </a:cubicBezTo>
                  <a:cubicBezTo>
                    <a:pt x="565" y="108"/>
                    <a:pt x="565" y="108"/>
                    <a:pt x="565" y="108"/>
                  </a:cubicBezTo>
                  <a:cubicBezTo>
                    <a:pt x="573" y="87"/>
                    <a:pt x="573" y="87"/>
                    <a:pt x="573" y="87"/>
                  </a:cubicBezTo>
                  <a:cubicBezTo>
                    <a:pt x="573" y="87"/>
                    <a:pt x="573" y="87"/>
                    <a:pt x="573" y="87"/>
                  </a:cubicBezTo>
                  <a:cubicBezTo>
                    <a:pt x="573" y="108"/>
                    <a:pt x="573" y="108"/>
                    <a:pt x="573" y="108"/>
                  </a:cubicBezTo>
                  <a:cubicBezTo>
                    <a:pt x="576" y="108"/>
                    <a:pt x="576" y="108"/>
                    <a:pt x="576" y="108"/>
                  </a:cubicBezTo>
                  <a:cubicBezTo>
                    <a:pt x="576" y="83"/>
                    <a:pt x="576" y="83"/>
                    <a:pt x="576" y="83"/>
                  </a:cubicBezTo>
                  <a:cubicBezTo>
                    <a:pt x="571" y="83"/>
                    <a:pt x="571" y="83"/>
                    <a:pt x="571" y="83"/>
                  </a:cubicBezTo>
                  <a:cubicBezTo>
                    <a:pt x="564" y="103"/>
                    <a:pt x="564" y="103"/>
                    <a:pt x="564" y="103"/>
                  </a:cubicBezTo>
                  <a:cubicBezTo>
                    <a:pt x="564" y="103"/>
                    <a:pt x="564" y="103"/>
                    <a:pt x="564" y="103"/>
                  </a:cubicBezTo>
                  <a:cubicBezTo>
                    <a:pt x="556" y="83"/>
                    <a:pt x="556" y="83"/>
                    <a:pt x="556" y="83"/>
                  </a:cubicBezTo>
                  <a:cubicBezTo>
                    <a:pt x="551" y="83"/>
                    <a:pt x="551" y="83"/>
                    <a:pt x="551" y="83"/>
                  </a:cubicBezTo>
                  <a:lnTo>
                    <a:pt x="551" y="108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107" name="Freeform 10"/>
            <p:cNvSpPr>
              <a:spLocks noEditPoints="1"/>
            </p:cNvSpPr>
            <p:nvPr/>
          </p:nvSpPr>
          <p:spPr bwMode="auto">
            <a:xfrm>
              <a:off x="3757" y="3172"/>
              <a:ext cx="647" cy="236"/>
            </a:xfrm>
            <a:custGeom>
              <a:avLst/>
              <a:gdLst>
                <a:gd name="T0" fmla="*/ 96 w 548"/>
                <a:gd name="T1" fmla="*/ 230 h 200"/>
                <a:gd name="T2" fmla="*/ 126 w 548"/>
                <a:gd name="T3" fmla="*/ 215 h 200"/>
                <a:gd name="T4" fmla="*/ 237 w 548"/>
                <a:gd name="T5" fmla="*/ 227 h 200"/>
                <a:gd name="T6" fmla="*/ 217 w 548"/>
                <a:gd name="T7" fmla="*/ 207 h 200"/>
                <a:gd name="T8" fmla="*/ 237 w 548"/>
                <a:gd name="T9" fmla="*/ 227 h 200"/>
                <a:gd name="T10" fmla="*/ 299 w 548"/>
                <a:gd name="T11" fmla="*/ 253 h 200"/>
                <a:gd name="T12" fmla="*/ 277 w 548"/>
                <a:gd name="T13" fmla="*/ 209 h 200"/>
                <a:gd name="T14" fmla="*/ 253 w 548"/>
                <a:gd name="T15" fmla="*/ 203 h 200"/>
                <a:gd name="T16" fmla="*/ 296 w 548"/>
                <a:gd name="T17" fmla="*/ 223 h 200"/>
                <a:gd name="T18" fmla="*/ 384 w 548"/>
                <a:gd name="T19" fmla="*/ 189 h 200"/>
                <a:gd name="T20" fmla="*/ 385 w 548"/>
                <a:gd name="T21" fmla="*/ 253 h 200"/>
                <a:gd name="T22" fmla="*/ 362 w 548"/>
                <a:gd name="T23" fmla="*/ 181 h 200"/>
                <a:gd name="T24" fmla="*/ 368 w 548"/>
                <a:gd name="T25" fmla="*/ 195 h 200"/>
                <a:gd name="T26" fmla="*/ 455 w 548"/>
                <a:gd name="T27" fmla="*/ 254 h 200"/>
                <a:gd name="T28" fmla="*/ 438 w 548"/>
                <a:gd name="T29" fmla="*/ 222 h 200"/>
                <a:gd name="T30" fmla="*/ 593 w 548"/>
                <a:gd name="T31" fmla="*/ 210 h 200"/>
                <a:gd name="T32" fmla="*/ 548 w 548"/>
                <a:gd name="T33" fmla="*/ 210 h 200"/>
                <a:gd name="T34" fmla="*/ 504 w 548"/>
                <a:gd name="T35" fmla="*/ 201 h 200"/>
                <a:gd name="T36" fmla="*/ 543 w 548"/>
                <a:gd name="T37" fmla="*/ 181 h 200"/>
                <a:gd name="T38" fmla="*/ 613 w 548"/>
                <a:gd name="T39" fmla="*/ 253 h 200"/>
                <a:gd name="T40" fmla="*/ 635 w 548"/>
                <a:gd name="T41" fmla="*/ 278 h 200"/>
                <a:gd name="T42" fmla="*/ 623 w 548"/>
                <a:gd name="T43" fmla="*/ 183 h 200"/>
                <a:gd name="T44" fmla="*/ 695 w 548"/>
                <a:gd name="T45" fmla="*/ 183 h 200"/>
                <a:gd name="T46" fmla="*/ 61 w 548"/>
                <a:gd name="T47" fmla="*/ 0 h 200"/>
                <a:gd name="T48" fmla="*/ 20 w 548"/>
                <a:gd name="T49" fmla="*/ 32 h 200"/>
                <a:gd name="T50" fmla="*/ 116 w 548"/>
                <a:gd name="T51" fmla="*/ 65 h 200"/>
                <a:gd name="T52" fmla="*/ 94 w 548"/>
                <a:gd name="T53" fmla="*/ 61 h 200"/>
                <a:gd name="T54" fmla="*/ 146 w 548"/>
                <a:gd name="T55" fmla="*/ 53 h 200"/>
                <a:gd name="T56" fmla="*/ 218 w 548"/>
                <a:gd name="T57" fmla="*/ 96 h 200"/>
                <a:gd name="T58" fmla="*/ 172 w 548"/>
                <a:gd name="T59" fmla="*/ 26 h 200"/>
                <a:gd name="T60" fmla="*/ 217 w 548"/>
                <a:gd name="T61" fmla="*/ 26 h 200"/>
                <a:gd name="T62" fmla="*/ 218 w 548"/>
                <a:gd name="T63" fmla="*/ 83 h 200"/>
                <a:gd name="T64" fmla="*/ 296 w 548"/>
                <a:gd name="T65" fmla="*/ 26 h 200"/>
                <a:gd name="T66" fmla="*/ 319 w 548"/>
                <a:gd name="T67" fmla="*/ 96 h 200"/>
                <a:gd name="T68" fmla="*/ 251 w 548"/>
                <a:gd name="T69" fmla="*/ 96 h 200"/>
                <a:gd name="T70" fmla="*/ 384 w 548"/>
                <a:gd name="T71" fmla="*/ 98 h 200"/>
                <a:gd name="T72" fmla="*/ 400 w 548"/>
                <a:gd name="T73" fmla="*/ 61 h 200"/>
                <a:gd name="T74" fmla="*/ 479 w 548"/>
                <a:gd name="T75" fmla="*/ 25 h 200"/>
                <a:gd name="T76" fmla="*/ 433 w 548"/>
                <a:gd name="T77" fmla="*/ 96 h 200"/>
                <a:gd name="T78" fmla="*/ 453 w 548"/>
                <a:gd name="T79" fmla="*/ 37 h 200"/>
                <a:gd name="T80" fmla="*/ 537 w 548"/>
                <a:gd name="T81" fmla="*/ 26 h 200"/>
                <a:gd name="T82" fmla="*/ 511 w 548"/>
                <a:gd name="T83" fmla="*/ 57 h 200"/>
                <a:gd name="T84" fmla="*/ 576 w 548"/>
                <a:gd name="T85" fmla="*/ 0 h 200"/>
                <a:gd name="T86" fmla="*/ 595 w 548"/>
                <a:gd name="T87" fmla="*/ 26 h 200"/>
                <a:gd name="T88" fmla="*/ 613 w 548"/>
                <a:gd name="T89" fmla="*/ 44 h 200"/>
                <a:gd name="T90" fmla="*/ 653 w 548"/>
                <a:gd name="T91" fmla="*/ 25 h 200"/>
                <a:gd name="T92" fmla="*/ 646 w 548"/>
                <a:gd name="T93" fmla="*/ 40 h 200"/>
                <a:gd name="T94" fmla="*/ 744 w 548"/>
                <a:gd name="T95" fmla="*/ 33 h 200"/>
                <a:gd name="T96" fmla="*/ 763 w 548"/>
                <a:gd name="T97" fmla="*/ 90 h 200"/>
                <a:gd name="T98" fmla="*/ 743 w 548"/>
                <a:gd name="T99" fmla="*/ 94 h 200"/>
                <a:gd name="T100" fmla="*/ 743 w 548"/>
                <a:gd name="T101" fmla="*/ 59 h 20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48"/>
                <a:gd name="T154" fmla="*/ 0 h 200"/>
                <a:gd name="T155" fmla="*/ 548 w 548"/>
                <a:gd name="T156" fmla="*/ 200 h 20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48" h="200">
                  <a:moveTo>
                    <a:pt x="90" y="112"/>
                  </a:moveTo>
                  <a:cubicBezTo>
                    <a:pt x="116" y="181"/>
                    <a:pt x="116" y="181"/>
                    <a:pt x="116" y="181"/>
                  </a:cubicBezTo>
                  <a:cubicBezTo>
                    <a:pt x="100" y="181"/>
                    <a:pt x="100" y="181"/>
                    <a:pt x="100" y="181"/>
                  </a:cubicBezTo>
                  <a:cubicBezTo>
                    <a:pt x="95" y="165"/>
                    <a:pt x="95" y="165"/>
                    <a:pt x="95" y="165"/>
                  </a:cubicBezTo>
                  <a:cubicBezTo>
                    <a:pt x="69" y="165"/>
                    <a:pt x="69" y="165"/>
                    <a:pt x="69" y="165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49" y="181"/>
                    <a:pt x="49" y="181"/>
                    <a:pt x="49" y="181"/>
                  </a:cubicBezTo>
                  <a:cubicBezTo>
                    <a:pt x="75" y="112"/>
                    <a:pt x="75" y="112"/>
                    <a:pt x="75" y="112"/>
                  </a:cubicBezTo>
                  <a:lnTo>
                    <a:pt x="90" y="112"/>
                  </a:lnTo>
                  <a:close/>
                  <a:moveTo>
                    <a:pt x="91" y="154"/>
                  </a:moveTo>
                  <a:cubicBezTo>
                    <a:pt x="82" y="129"/>
                    <a:pt x="82" y="129"/>
                    <a:pt x="82" y="129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73" y="154"/>
                    <a:pt x="73" y="154"/>
                    <a:pt x="73" y="154"/>
                  </a:cubicBezTo>
                  <a:lnTo>
                    <a:pt x="91" y="154"/>
                  </a:lnTo>
                  <a:close/>
                  <a:moveTo>
                    <a:pt x="170" y="163"/>
                  </a:moveTo>
                  <a:cubicBezTo>
                    <a:pt x="170" y="170"/>
                    <a:pt x="164" y="182"/>
                    <a:pt x="146" y="182"/>
                  </a:cubicBezTo>
                  <a:cubicBezTo>
                    <a:pt x="131" y="182"/>
                    <a:pt x="120" y="172"/>
                    <a:pt x="120" y="156"/>
                  </a:cubicBezTo>
                  <a:cubicBezTo>
                    <a:pt x="120" y="140"/>
                    <a:pt x="131" y="130"/>
                    <a:pt x="146" y="130"/>
                  </a:cubicBezTo>
                  <a:cubicBezTo>
                    <a:pt x="164" y="130"/>
                    <a:pt x="170" y="141"/>
                    <a:pt x="170" y="148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5" y="144"/>
                    <a:pt x="152" y="140"/>
                    <a:pt x="146" y="140"/>
                  </a:cubicBezTo>
                  <a:cubicBezTo>
                    <a:pt x="137" y="140"/>
                    <a:pt x="134" y="149"/>
                    <a:pt x="134" y="156"/>
                  </a:cubicBezTo>
                  <a:cubicBezTo>
                    <a:pt x="134" y="165"/>
                    <a:pt x="138" y="172"/>
                    <a:pt x="146" y="172"/>
                  </a:cubicBezTo>
                  <a:cubicBezTo>
                    <a:pt x="152" y="172"/>
                    <a:pt x="156" y="167"/>
                    <a:pt x="157" y="163"/>
                  </a:cubicBezTo>
                  <a:lnTo>
                    <a:pt x="170" y="163"/>
                  </a:lnTo>
                  <a:close/>
                  <a:moveTo>
                    <a:pt x="204" y="130"/>
                  </a:moveTo>
                  <a:cubicBezTo>
                    <a:pt x="220" y="130"/>
                    <a:pt x="227" y="138"/>
                    <a:pt x="227" y="148"/>
                  </a:cubicBezTo>
                  <a:cubicBezTo>
                    <a:pt x="227" y="155"/>
                    <a:pt x="227" y="163"/>
                    <a:pt x="227" y="170"/>
                  </a:cubicBezTo>
                  <a:cubicBezTo>
                    <a:pt x="227" y="175"/>
                    <a:pt x="228" y="179"/>
                    <a:pt x="228" y="181"/>
                  </a:cubicBezTo>
                  <a:cubicBezTo>
                    <a:pt x="226" y="181"/>
                    <a:pt x="216" y="181"/>
                    <a:pt x="214" y="181"/>
                  </a:cubicBezTo>
                  <a:cubicBezTo>
                    <a:pt x="214" y="180"/>
                    <a:pt x="214" y="176"/>
                    <a:pt x="214" y="175"/>
                  </a:cubicBezTo>
                  <a:cubicBezTo>
                    <a:pt x="214" y="175"/>
                    <a:pt x="214" y="175"/>
                    <a:pt x="213" y="175"/>
                  </a:cubicBezTo>
                  <a:cubicBezTo>
                    <a:pt x="212" y="177"/>
                    <a:pt x="208" y="182"/>
                    <a:pt x="198" y="182"/>
                  </a:cubicBezTo>
                  <a:cubicBezTo>
                    <a:pt x="185" y="182"/>
                    <a:pt x="180" y="174"/>
                    <a:pt x="180" y="166"/>
                  </a:cubicBezTo>
                  <a:cubicBezTo>
                    <a:pt x="180" y="157"/>
                    <a:pt x="187" y="152"/>
                    <a:pt x="199" y="150"/>
                  </a:cubicBezTo>
                  <a:cubicBezTo>
                    <a:pt x="199" y="150"/>
                    <a:pt x="208" y="149"/>
                    <a:pt x="213" y="148"/>
                  </a:cubicBezTo>
                  <a:cubicBezTo>
                    <a:pt x="213" y="147"/>
                    <a:pt x="213" y="147"/>
                    <a:pt x="213" y="147"/>
                  </a:cubicBezTo>
                  <a:cubicBezTo>
                    <a:pt x="213" y="144"/>
                    <a:pt x="211" y="139"/>
                    <a:pt x="204" y="139"/>
                  </a:cubicBezTo>
                  <a:cubicBezTo>
                    <a:pt x="197" y="139"/>
                    <a:pt x="195" y="143"/>
                    <a:pt x="195" y="146"/>
                  </a:cubicBezTo>
                  <a:cubicBezTo>
                    <a:pt x="195" y="146"/>
                    <a:pt x="191" y="146"/>
                    <a:pt x="181" y="146"/>
                  </a:cubicBezTo>
                  <a:cubicBezTo>
                    <a:pt x="181" y="139"/>
                    <a:pt x="185" y="130"/>
                    <a:pt x="204" y="130"/>
                  </a:cubicBezTo>
                  <a:close/>
                  <a:moveTo>
                    <a:pt x="205" y="158"/>
                  </a:moveTo>
                  <a:cubicBezTo>
                    <a:pt x="197" y="160"/>
                    <a:pt x="194" y="162"/>
                    <a:pt x="194" y="165"/>
                  </a:cubicBezTo>
                  <a:cubicBezTo>
                    <a:pt x="194" y="169"/>
                    <a:pt x="197" y="172"/>
                    <a:pt x="202" y="172"/>
                  </a:cubicBezTo>
                  <a:cubicBezTo>
                    <a:pt x="210" y="172"/>
                    <a:pt x="213" y="167"/>
                    <a:pt x="213" y="160"/>
                  </a:cubicBezTo>
                  <a:cubicBezTo>
                    <a:pt x="213" y="160"/>
                    <a:pt x="213" y="159"/>
                    <a:pt x="213" y="157"/>
                  </a:cubicBezTo>
                  <a:cubicBezTo>
                    <a:pt x="210" y="157"/>
                    <a:pt x="205" y="158"/>
                    <a:pt x="205" y="158"/>
                  </a:cubicBezTo>
                  <a:close/>
                  <a:moveTo>
                    <a:pt x="260" y="130"/>
                  </a:moveTo>
                  <a:cubicBezTo>
                    <a:pt x="269" y="130"/>
                    <a:pt x="273" y="134"/>
                    <a:pt x="275" y="136"/>
                  </a:cubicBezTo>
                  <a:cubicBezTo>
                    <a:pt x="275" y="136"/>
                    <a:pt x="275" y="136"/>
                    <a:pt x="275" y="136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57"/>
                    <a:pt x="289" y="164"/>
                    <a:pt x="289" y="164"/>
                  </a:cubicBezTo>
                  <a:cubicBezTo>
                    <a:pt x="289" y="172"/>
                    <a:pt x="290" y="179"/>
                    <a:pt x="290" y="181"/>
                  </a:cubicBezTo>
                  <a:cubicBezTo>
                    <a:pt x="290" y="181"/>
                    <a:pt x="288" y="181"/>
                    <a:pt x="276" y="181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4" y="176"/>
                    <a:pt x="269" y="182"/>
                    <a:pt x="260" y="182"/>
                  </a:cubicBezTo>
                  <a:cubicBezTo>
                    <a:pt x="246" y="182"/>
                    <a:pt x="238" y="171"/>
                    <a:pt x="238" y="156"/>
                  </a:cubicBezTo>
                  <a:cubicBezTo>
                    <a:pt x="238" y="140"/>
                    <a:pt x="246" y="130"/>
                    <a:pt x="260" y="130"/>
                  </a:cubicBezTo>
                  <a:close/>
                  <a:moveTo>
                    <a:pt x="264" y="140"/>
                  </a:moveTo>
                  <a:cubicBezTo>
                    <a:pt x="256" y="140"/>
                    <a:pt x="252" y="148"/>
                    <a:pt x="252" y="156"/>
                  </a:cubicBezTo>
                  <a:cubicBezTo>
                    <a:pt x="252" y="164"/>
                    <a:pt x="256" y="172"/>
                    <a:pt x="264" y="172"/>
                  </a:cubicBezTo>
                  <a:cubicBezTo>
                    <a:pt x="271" y="172"/>
                    <a:pt x="276" y="165"/>
                    <a:pt x="276" y="156"/>
                  </a:cubicBezTo>
                  <a:cubicBezTo>
                    <a:pt x="276" y="149"/>
                    <a:pt x="273" y="140"/>
                    <a:pt x="264" y="140"/>
                  </a:cubicBezTo>
                  <a:close/>
                  <a:moveTo>
                    <a:pt x="314" y="159"/>
                  </a:moveTo>
                  <a:cubicBezTo>
                    <a:pt x="314" y="164"/>
                    <a:pt x="317" y="172"/>
                    <a:pt x="326" y="172"/>
                  </a:cubicBezTo>
                  <a:cubicBezTo>
                    <a:pt x="333" y="172"/>
                    <a:pt x="336" y="168"/>
                    <a:pt x="336" y="165"/>
                  </a:cubicBezTo>
                  <a:cubicBezTo>
                    <a:pt x="350" y="165"/>
                    <a:pt x="350" y="165"/>
                    <a:pt x="350" y="165"/>
                  </a:cubicBezTo>
                  <a:cubicBezTo>
                    <a:pt x="350" y="168"/>
                    <a:pt x="347" y="182"/>
                    <a:pt x="326" y="182"/>
                  </a:cubicBezTo>
                  <a:cubicBezTo>
                    <a:pt x="310" y="182"/>
                    <a:pt x="299" y="172"/>
                    <a:pt x="299" y="156"/>
                  </a:cubicBezTo>
                  <a:cubicBezTo>
                    <a:pt x="299" y="140"/>
                    <a:pt x="310" y="130"/>
                    <a:pt x="326" y="130"/>
                  </a:cubicBezTo>
                  <a:cubicBezTo>
                    <a:pt x="341" y="130"/>
                    <a:pt x="352" y="139"/>
                    <a:pt x="352" y="156"/>
                  </a:cubicBezTo>
                  <a:cubicBezTo>
                    <a:pt x="352" y="157"/>
                    <a:pt x="352" y="158"/>
                    <a:pt x="352" y="159"/>
                  </a:cubicBezTo>
                  <a:lnTo>
                    <a:pt x="314" y="159"/>
                  </a:lnTo>
                  <a:close/>
                  <a:moveTo>
                    <a:pt x="337" y="150"/>
                  </a:moveTo>
                  <a:cubicBezTo>
                    <a:pt x="337" y="146"/>
                    <a:pt x="333" y="140"/>
                    <a:pt x="326" y="140"/>
                  </a:cubicBezTo>
                  <a:cubicBezTo>
                    <a:pt x="319" y="140"/>
                    <a:pt x="315" y="145"/>
                    <a:pt x="314" y="150"/>
                  </a:cubicBezTo>
                  <a:lnTo>
                    <a:pt x="337" y="150"/>
                  </a:lnTo>
                  <a:close/>
                  <a:moveTo>
                    <a:pt x="425" y="151"/>
                  </a:moveTo>
                  <a:cubicBezTo>
                    <a:pt x="425" y="145"/>
                    <a:pt x="423" y="141"/>
                    <a:pt x="417" y="141"/>
                  </a:cubicBezTo>
                  <a:cubicBezTo>
                    <a:pt x="411" y="141"/>
                    <a:pt x="408" y="144"/>
                    <a:pt x="408" y="151"/>
                  </a:cubicBezTo>
                  <a:cubicBezTo>
                    <a:pt x="408" y="181"/>
                    <a:pt x="408" y="181"/>
                    <a:pt x="408" y="181"/>
                  </a:cubicBezTo>
                  <a:cubicBezTo>
                    <a:pt x="393" y="181"/>
                    <a:pt x="393" y="181"/>
                    <a:pt x="393" y="181"/>
                  </a:cubicBezTo>
                  <a:cubicBezTo>
                    <a:pt x="393" y="160"/>
                    <a:pt x="393" y="151"/>
                    <a:pt x="393" y="151"/>
                  </a:cubicBezTo>
                  <a:cubicBezTo>
                    <a:pt x="393" y="145"/>
                    <a:pt x="391" y="141"/>
                    <a:pt x="385" y="141"/>
                  </a:cubicBezTo>
                  <a:cubicBezTo>
                    <a:pt x="379" y="141"/>
                    <a:pt x="376" y="144"/>
                    <a:pt x="376" y="151"/>
                  </a:cubicBezTo>
                  <a:cubicBezTo>
                    <a:pt x="376" y="181"/>
                    <a:pt x="376" y="181"/>
                    <a:pt x="376" y="181"/>
                  </a:cubicBezTo>
                  <a:cubicBezTo>
                    <a:pt x="362" y="181"/>
                    <a:pt x="362" y="181"/>
                    <a:pt x="362" y="181"/>
                  </a:cubicBezTo>
                  <a:cubicBezTo>
                    <a:pt x="362" y="148"/>
                    <a:pt x="362" y="144"/>
                    <a:pt x="362" y="144"/>
                  </a:cubicBezTo>
                  <a:cubicBezTo>
                    <a:pt x="362" y="139"/>
                    <a:pt x="361" y="132"/>
                    <a:pt x="361" y="131"/>
                  </a:cubicBezTo>
                  <a:cubicBezTo>
                    <a:pt x="361" y="131"/>
                    <a:pt x="362" y="131"/>
                    <a:pt x="375" y="131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6" y="136"/>
                    <a:pt x="381" y="130"/>
                    <a:pt x="390" y="130"/>
                  </a:cubicBezTo>
                  <a:cubicBezTo>
                    <a:pt x="401" y="130"/>
                    <a:pt x="405" y="137"/>
                    <a:pt x="406" y="138"/>
                  </a:cubicBezTo>
                  <a:cubicBezTo>
                    <a:pt x="406" y="138"/>
                    <a:pt x="406" y="138"/>
                    <a:pt x="406" y="138"/>
                  </a:cubicBezTo>
                  <a:cubicBezTo>
                    <a:pt x="407" y="137"/>
                    <a:pt x="412" y="130"/>
                    <a:pt x="421" y="130"/>
                  </a:cubicBezTo>
                  <a:cubicBezTo>
                    <a:pt x="434" y="130"/>
                    <a:pt x="440" y="138"/>
                    <a:pt x="440" y="150"/>
                  </a:cubicBezTo>
                  <a:cubicBezTo>
                    <a:pt x="440" y="150"/>
                    <a:pt x="440" y="162"/>
                    <a:pt x="440" y="181"/>
                  </a:cubicBezTo>
                  <a:cubicBezTo>
                    <a:pt x="425" y="181"/>
                    <a:pt x="425" y="181"/>
                    <a:pt x="425" y="181"/>
                  </a:cubicBezTo>
                  <a:cubicBezTo>
                    <a:pt x="425" y="160"/>
                    <a:pt x="425" y="151"/>
                    <a:pt x="425" y="151"/>
                  </a:cubicBezTo>
                  <a:close/>
                  <a:moveTo>
                    <a:pt x="481" y="181"/>
                  </a:moveTo>
                  <a:cubicBezTo>
                    <a:pt x="478" y="188"/>
                    <a:pt x="475" y="200"/>
                    <a:pt x="462" y="200"/>
                  </a:cubicBezTo>
                  <a:cubicBezTo>
                    <a:pt x="459" y="200"/>
                    <a:pt x="457" y="200"/>
                    <a:pt x="456" y="200"/>
                  </a:cubicBezTo>
                  <a:cubicBezTo>
                    <a:pt x="456" y="189"/>
                    <a:pt x="456" y="189"/>
                    <a:pt x="456" y="189"/>
                  </a:cubicBezTo>
                  <a:cubicBezTo>
                    <a:pt x="456" y="189"/>
                    <a:pt x="457" y="189"/>
                    <a:pt x="458" y="189"/>
                  </a:cubicBezTo>
                  <a:cubicBezTo>
                    <a:pt x="464" y="189"/>
                    <a:pt x="466" y="186"/>
                    <a:pt x="466" y="183"/>
                  </a:cubicBezTo>
                  <a:cubicBezTo>
                    <a:pt x="466" y="180"/>
                    <a:pt x="464" y="177"/>
                    <a:pt x="463" y="174"/>
                  </a:cubicBezTo>
                  <a:cubicBezTo>
                    <a:pt x="463" y="174"/>
                    <a:pt x="458" y="161"/>
                    <a:pt x="447" y="131"/>
                  </a:cubicBezTo>
                  <a:cubicBezTo>
                    <a:pt x="462" y="131"/>
                    <a:pt x="462" y="131"/>
                    <a:pt x="462" y="131"/>
                  </a:cubicBezTo>
                  <a:cubicBezTo>
                    <a:pt x="474" y="164"/>
                    <a:pt x="474" y="164"/>
                    <a:pt x="474" y="164"/>
                  </a:cubicBezTo>
                  <a:cubicBezTo>
                    <a:pt x="474" y="164"/>
                    <a:pt x="474" y="164"/>
                    <a:pt x="474" y="164"/>
                  </a:cubicBezTo>
                  <a:cubicBezTo>
                    <a:pt x="485" y="131"/>
                    <a:pt x="485" y="131"/>
                    <a:pt x="485" y="131"/>
                  </a:cubicBezTo>
                  <a:cubicBezTo>
                    <a:pt x="499" y="131"/>
                    <a:pt x="499" y="131"/>
                    <a:pt x="499" y="131"/>
                  </a:cubicBezTo>
                  <a:cubicBezTo>
                    <a:pt x="483" y="173"/>
                    <a:pt x="481" y="181"/>
                    <a:pt x="481" y="181"/>
                  </a:cubicBezTo>
                  <a:close/>
                  <a:moveTo>
                    <a:pt x="15" y="0"/>
                  </a:moveTo>
                  <a:cubicBezTo>
                    <a:pt x="44" y="46"/>
                    <a:pt x="44" y="46"/>
                    <a:pt x="44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" y="0"/>
                  </a:lnTo>
                  <a:close/>
                  <a:moveTo>
                    <a:pt x="83" y="47"/>
                  </a:moveTo>
                  <a:cubicBezTo>
                    <a:pt x="83" y="52"/>
                    <a:pt x="85" y="60"/>
                    <a:pt x="94" y="60"/>
                  </a:cubicBezTo>
                  <a:cubicBezTo>
                    <a:pt x="101" y="60"/>
                    <a:pt x="104" y="56"/>
                    <a:pt x="105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8" y="56"/>
                    <a:pt x="115" y="70"/>
                    <a:pt x="94" y="70"/>
                  </a:cubicBezTo>
                  <a:cubicBezTo>
                    <a:pt x="79" y="70"/>
                    <a:pt x="68" y="60"/>
                    <a:pt x="68" y="44"/>
                  </a:cubicBezTo>
                  <a:cubicBezTo>
                    <a:pt x="68" y="28"/>
                    <a:pt x="79" y="18"/>
                    <a:pt x="94" y="18"/>
                  </a:cubicBezTo>
                  <a:cubicBezTo>
                    <a:pt x="109" y="18"/>
                    <a:pt x="120" y="27"/>
                    <a:pt x="120" y="44"/>
                  </a:cubicBezTo>
                  <a:cubicBezTo>
                    <a:pt x="120" y="45"/>
                    <a:pt x="120" y="46"/>
                    <a:pt x="120" y="47"/>
                  </a:cubicBezTo>
                  <a:lnTo>
                    <a:pt x="83" y="47"/>
                  </a:lnTo>
                  <a:close/>
                  <a:moveTo>
                    <a:pt x="105" y="38"/>
                  </a:moveTo>
                  <a:cubicBezTo>
                    <a:pt x="105" y="34"/>
                    <a:pt x="101" y="28"/>
                    <a:pt x="94" y="28"/>
                  </a:cubicBezTo>
                  <a:cubicBezTo>
                    <a:pt x="87" y="28"/>
                    <a:pt x="83" y="33"/>
                    <a:pt x="83" y="38"/>
                  </a:cubicBezTo>
                  <a:lnTo>
                    <a:pt x="105" y="38"/>
                  </a:lnTo>
                  <a:close/>
                  <a:moveTo>
                    <a:pt x="157" y="59"/>
                  </a:moveTo>
                  <a:cubicBezTo>
                    <a:pt x="157" y="60"/>
                    <a:pt x="157" y="68"/>
                    <a:pt x="157" y="69"/>
                  </a:cubicBezTo>
                  <a:cubicBezTo>
                    <a:pt x="156" y="69"/>
                    <a:pt x="153" y="70"/>
                    <a:pt x="149" y="70"/>
                  </a:cubicBezTo>
                  <a:cubicBezTo>
                    <a:pt x="138" y="70"/>
                    <a:pt x="132" y="63"/>
                    <a:pt x="132" y="54"/>
                  </a:cubicBezTo>
                  <a:cubicBezTo>
                    <a:pt x="132" y="54"/>
                    <a:pt x="132" y="30"/>
                    <a:pt x="132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4" y="19"/>
                    <a:pt x="124" y="19"/>
                    <a:pt x="124" y="19"/>
                  </a:cubicBezTo>
                  <a:cubicBezTo>
                    <a:pt x="132" y="19"/>
                    <a:pt x="132" y="19"/>
                    <a:pt x="132" y="19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47" y="5"/>
                    <a:pt x="147" y="5"/>
                    <a:pt x="147" y="5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147" y="30"/>
                    <a:pt x="147" y="52"/>
                    <a:pt x="147" y="53"/>
                  </a:cubicBezTo>
                  <a:cubicBezTo>
                    <a:pt x="147" y="58"/>
                    <a:pt x="149" y="60"/>
                    <a:pt x="153" y="60"/>
                  </a:cubicBezTo>
                  <a:cubicBezTo>
                    <a:pt x="155" y="60"/>
                    <a:pt x="156" y="59"/>
                    <a:pt x="157" y="59"/>
                  </a:cubicBezTo>
                  <a:close/>
                  <a:moveTo>
                    <a:pt x="180" y="19"/>
                  </a:moveTo>
                  <a:cubicBezTo>
                    <a:pt x="189" y="52"/>
                    <a:pt x="189" y="52"/>
                    <a:pt x="189" y="52"/>
                  </a:cubicBezTo>
                  <a:cubicBezTo>
                    <a:pt x="189" y="52"/>
                    <a:pt x="189" y="52"/>
                    <a:pt x="189" y="52"/>
                  </a:cubicBezTo>
                  <a:cubicBezTo>
                    <a:pt x="197" y="19"/>
                    <a:pt x="197" y="19"/>
                    <a:pt x="197" y="19"/>
                  </a:cubicBezTo>
                  <a:cubicBezTo>
                    <a:pt x="213" y="19"/>
                    <a:pt x="213" y="19"/>
                    <a:pt x="213" y="19"/>
                  </a:cubicBezTo>
                  <a:cubicBezTo>
                    <a:pt x="222" y="52"/>
                    <a:pt x="222" y="52"/>
                    <a:pt x="222" y="52"/>
                  </a:cubicBezTo>
                  <a:cubicBezTo>
                    <a:pt x="222" y="52"/>
                    <a:pt x="222" y="52"/>
                    <a:pt x="222" y="52"/>
                  </a:cubicBezTo>
                  <a:cubicBezTo>
                    <a:pt x="231" y="19"/>
                    <a:pt x="231" y="19"/>
                    <a:pt x="231" y="19"/>
                  </a:cubicBezTo>
                  <a:cubicBezTo>
                    <a:pt x="245" y="19"/>
                    <a:pt x="245" y="19"/>
                    <a:pt x="245" y="19"/>
                  </a:cubicBezTo>
                  <a:cubicBezTo>
                    <a:pt x="229" y="69"/>
                    <a:pt x="229" y="69"/>
                    <a:pt x="229" y="69"/>
                  </a:cubicBezTo>
                  <a:cubicBezTo>
                    <a:pt x="213" y="69"/>
                    <a:pt x="213" y="69"/>
                    <a:pt x="213" y="69"/>
                  </a:cubicBezTo>
                  <a:cubicBezTo>
                    <a:pt x="205" y="36"/>
                    <a:pt x="205" y="36"/>
                    <a:pt x="205" y="36"/>
                  </a:cubicBezTo>
                  <a:cubicBezTo>
                    <a:pt x="205" y="36"/>
                    <a:pt x="205" y="36"/>
                    <a:pt x="205" y="36"/>
                  </a:cubicBezTo>
                  <a:cubicBezTo>
                    <a:pt x="196" y="69"/>
                    <a:pt x="196" y="69"/>
                    <a:pt x="196" y="69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64" y="19"/>
                    <a:pt x="164" y="19"/>
                    <a:pt x="164" y="19"/>
                  </a:cubicBezTo>
                  <a:lnTo>
                    <a:pt x="180" y="19"/>
                  </a:lnTo>
                  <a:close/>
                  <a:moveTo>
                    <a:pt x="275" y="18"/>
                  </a:moveTo>
                  <a:cubicBezTo>
                    <a:pt x="290" y="18"/>
                    <a:pt x="301" y="27"/>
                    <a:pt x="301" y="44"/>
                  </a:cubicBezTo>
                  <a:cubicBezTo>
                    <a:pt x="301" y="60"/>
                    <a:pt x="290" y="70"/>
                    <a:pt x="275" y="70"/>
                  </a:cubicBezTo>
                  <a:cubicBezTo>
                    <a:pt x="260" y="70"/>
                    <a:pt x="249" y="60"/>
                    <a:pt x="249" y="44"/>
                  </a:cubicBezTo>
                  <a:cubicBezTo>
                    <a:pt x="249" y="28"/>
                    <a:pt x="260" y="18"/>
                    <a:pt x="275" y="18"/>
                  </a:cubicBezTo>
                  <a:close/>
                  <a:moveTo>
                    <a:pt x="263" y="44"/>
                  </a:moveTo>
                  <a:cubicBezTo>
                    <a:pt x="263" y="53"/>
                    <a:pt x="267" y="60"/>
                    <a:pt x="275" y="60"/>
                  </a:cubicBezTo>
                  <a:cubicBezTo>
                    <a:pt x="283" y="60"/>
                    <a:pt x="287" y="52"/>
                    <a:pt x="287" y="44"/>
                  </a:cubicBezTo>
                  <a:cubicBezTo>
                    <a:pt x="287" y="36"/>
                    <a:pt x="283" y="28"/>
                    <a:pt x="275" y="28"/>
                  </a:cubicBezTo>
                  <a:cubicBezTo>
                    <a:pt x="266" y="28"/>
                    <a:pt x="263" y="37"/>
                    <a:pt x="263" y="44"/>
                  </a:cubicBezTo>
                  <a:close/>
                  <a:moveTo>
                    <a:pt x="325" y="26"/>
                  </a:moveTo>
                  <a:cubicBezTo>
                    <a:pt x="326" y="24"/>
                    <a:pt x="330" y="18"/>
                    <a:pt x="339" y="18"/>
                  </a:cubicBezTo>
                  <a:cubicBezTo>
                    <a:pt x="341" y="18"/>
                    <a:pt x="344" y="18"/>
                    <a:pt x="344" y="18"/>
                  </a:cubicBezTo>
                  <a:cubicBezTo>
                    <a:pt x="344" y="19"/>
                    <a:pt x="344" y="30"/>
                    <a:pt x="344" y="31"/>
                  </a:cubicBezTo>
                  <a:cubicBezTo>
                    <a:pt x="344" y="31"/>
                    <a:pt x="340" y="30"/>
                    <a:pt x="338" y="30"/>
                  </a:cubicBezTo>
                  <a:cubicBezTo>
                    <a:pt x="330" y="30"/>
                    <a:pt x="325" y="35"/>
                    <a:pt x="325" y="45"/>
                  </a:cubicBezTo>
                  <a:cubicBezTo>
                    <a:pt x="325" y="45"/>
                    <a:pt x="325" y="50"/>
                    <a:pt x="325" y="69"/>
                  </a:cubicBezTo>
                  <a:cubicBezTo>
                    <a:pt x="311" y="69"/>
                    <a:pt x="311" y="69"/>
                    <a:pt x="311" y="69"/>
                  </a:cubicBezTo>
                  <a:cubicBezTo>
                    <a:pt x="311" y="39"/>
                    <a:pt x="311" y="34"/>
                    <a:pt x="311" y="34"/>
                  </a:cubicBezTo>
                  <a:cubicBezTo>
                    <a:pt x="311" y="26"/>
                    <a:pt x="311" y="20"/>
                    <a:pt x="311" y="19"/>
                  </a:cubicBezTo>
                  <a:cubicBezTo>
                    <a:pt x="311" y="19"/>
                    <a:pt x="311" y="19"/>
                    <a:pt x="324" y="19"/>
                  </a:cubicBezTo>
                  <a:cubicBezTo>
                    <a:pt x="325" y="26"/>
                    <a:pt x="325" y="26"/>
                    <a:pt x="325" y="26"/>
                  </a:cubicBezTo>
                  <a:cubicBezTo>
                    <a:pt x="325" y="26"/>
                    <a:pt x="325" y="26"/>
                    <a:pt x="325" y="26"/>
                  </a:cubicBezTo>
                  <a:close/>
                  <a:moveTo>
                    <a:pt x="353" y="69"/>
                  </a:moveTo>
                  <a:cubicBezTo>
                    <a:pt x="353" y="0"/>
                    <a:pt x="353" y="0"/>
                    <a:pt x="353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7" y="37"/>
                    <a:pt x="367" y="37"/>
                    <a:pt x="367" y="37"/>
                  </a:cubicBezTo>
                  <a:cubicBezTo>
                    <a:pt x="385" y="19"/>
                    <a:pt x="385" y="19"/>
                    <a:pt x="385" y="19"/>
                  </a:cubicBezTo>
                  <a:cubicBezTo>
                    <a:pt x="402" y="19"/>
                    <a:pt x="402" y="19"/>
                    <a:pt x="402" y="19"/>
                  </a:cubicBezTo>
                  <a:cubicBezTo>
                    <a:pt x="382" y="39"/>
                    <a:pt x="382" y="39"/>
                    <a:pt x="382" y="39"/>
                  </a:cubicBezTo>
                  <a:cubicBezTo>
                    <a:pt x="404" y="69"/>
                    <a:pt x="404" y="69"/>
                    <a:pt x="404" y="69"/>
                  </a:cubicBezTo>
                  <a:cubicBezTo>
                    <a:pt x="387" y="69"/>
                    <a:pt x="387" y="69"/>
                    <a:pt x="387" y="69"/>
                  </a:cubicBezTo>
                  <a:cubicBezTo>
                    <a:pt x="367" y="41"/>
                    <a:pt x="367" y="41"/>
                    <a:pt x="367" y="41"/>
                  </a:cubicBezTo>
                  <a:cubicBezTo>
                    <a:pt x="367" y="69"/>
                    <a:pt x="367" y="69"/>
                    <a:pt x="367" y="69"/>
                  </a:cubicBezTo>
                  <a:lnTo>
                    <a:pt x="353" y="69"/>
                  </a:lnTo>
                  <a:close/>
                  <a:moveTo>
                    <a:pt x="427" y="12"/>
                  </a:moveTo>
                  <a:cubicBezTo>
                    <a:pt x="413" y="12"/>
                    <a:pt x="413" y="12"/>
                    <a:pt x="413" y="12"/>
                  </a:cubicBezTo>
                  <a:cubicBezTo>
                    <a:pt x="413" y="0"/>
                    <a:pt x="413" y="0"/>
                    <a:pt x="413" y="0"/>
                  </a:cubicBezTo>
                  <a:cubicBezTo>
                    <a:pt x="427" y="0"/>
                    <a:pt x="427" y="0"/>
                    <a:pt x="427" y="0"/>
                  </a:cubicBezTo>
                  <a:lnTo>
                    <a:pt x="427" y="12"/>
                  </a:lnTo>
                  <a:close/>
                  <a:moveTo>
                    <a:pt x="413" y="69"/>
                  </a:moveTo>
                  <a:cubicBezTo>
                    <a:pt x="413" y="19"/>
                    <a:pt x="413" y="19"/>
                    <a:pt x="413" y="19"/>
                  </a:cubicBezTo>
                  <a:cubicBezTo>
                    <a:pt x="427" y="19"/>
                    <a:pt x="427" y="19"/>
                    <a:pt x="427" y="19"/>
                  </a:cubicBezTo>
                  <a:cubicBezTo>
                    <a:pt x="427" y="69"/>
                    <a:pt x="427" y="69"/>
                    <a:pt x="427" y="69"/>
                  </a:cubicBezTo>
                  <a:lnTo>
                    <a:pt x="413" y="69"/>
                  </a:lnTo>
                  <a:close/>
                  <a:moveTo>
                    <a:pt x="454" y="69"/>
                  </a:moveTo>
                  <a:cubicBezTo>
                    <a:pt x="440" y="69"/>
                    <a:pt x="440" y="69"/>
                    <a:pt x="440" y="69"/>
                  </a:cubicBezTo>
                  <a:cubicBezTo>
                    <a:pt x="440" y="35"/>
                    <a:pt x="440" y="31"/>
                    <a:pt x="440" y="31"/>
                  </a:cubicBezTo>
                  <a:cubicBezTo>
                    <a:pt x="440" y="28"/>
                    <a:pt x="439" y="20"/>
                    <a:pt x="439" y="19"/>
                  </a:cubicBezTo>
                  <a:cubicBezTo>
                    <a:pt x="439" y="19"/>
                    <a:pt x="440" y="19"/>
                    <a:pt x="453" y="19"/>
                  </a:cubicBezTo>
                  <a:cubicBezTo>
                    <a:pt x="453" y="24"/>
                    <a:pt x="453" y="24"/>
                    <a:pt x="453" y="24"/>
                  </a:cubicBezTo>
                  <a:cubicBezTo>
                    <a:pt x="454" y="24"/>
                    <a:pt x="454" y="24"/>
                    <a:pt x="454" y="24"/>
                  </a:cubicBezTo>
                  <a:cubicBezTo>
                    <a:pt x="455" y="23"/>
                    <a:pt x="459" y="18"/>
                    <a:pt x="468" y="18"/>
                  </a:cubicBezTo>
                  <a:cubicBezTo>
                    <a:pt x="481" y="18"/>
                    <a:pt x="487" y="26"/>
                    <a:pt x="487" y="37"/>
                  </a:cubicBezTo>
                  <a:cubicBezTo>
                    <a:pt x="487" y="37"/>
                    <a:pt x="487" y="50"/>
                    <a:pt x="487" y="69"/>
                  </a:cubicBezTo>
                  <a:cubicBezTo>
                    <a:pt x="472" y="69"/>
                    <a:pt x="472" y="69"/>
                    <a:pt x="472" y="69"/>
                  </a:cubicBezTo>
                  <a:cubicBezTo>
                    <a:pt x="472" y="47"/>
                    <a:pt x="472" y="39"/>
                    <a:pt x="472" y="39"/>
                  </a:cubicBezTo>
                  <a:cubicBezTo>
                    <a:pt x="472" y="33"/>
                    <a:pt x="469" y="29"/>
                    <a:pt x="463" y="29"/>
                  </a:cubicBezTo>
                  <a:cubicBezTo>
                    <a:pt x="458" y="29"/>
                    <a:pt x="454" y="33"/>
                    <a:pt x="454" y="39"/>
                  </a:cubicBezTo>
                  <a:lnTo>
                    <a:pt x="454" y="69"/>
                  </a:lnTo>
                  <a:close/>
                  <a:moveTo>
                    <a:pt x="496" y="42"/>
                  </a:moveTo>
                  <a:cubicBezTo>
                    <a:pt x="496" y="28"/>
                    <a:pt x="504" y="18"/>
                    <a:pt x="518" y="18"/>
                  </a:cubicBezTo>
                  <a:cubicBezTo>
                    <a:pt x="528" y="18"/>
                    <a:pt x="532" y="23"/>
                    <a:pt x="534" y="24"/>
                  </a:cubicBezTo>
                  <a:cubicBezTo>
                    <a:pt x="534" y="24"/>
                    <a:pt x="534" y="24"/>
                    <a:pt x="534" y="24"/>
                  </a:cubicBezTo>
                  <a:cubicBezTo>
                    <a:pt x="534" y="19"/>
                    <a:pt x="534" y="19"/>
                    <a:pt x="534" y="19"/>
                  </a:cubicBezTo>
                  <a:cubicBezTo>
                    <a:pt x="545" y="19"/>
                    <a:pt x="545" y="19"/>
                    <a:pt x="548" y="19"/>
                  </a:cubicBezTo>
                  <a:cubicBezTo>
                    <a:pt x="548" y="20"/>
                    <a:pt x="547" y="29"/>
                    <a:pt x="547" y="35"/>
                  </a:cubicBezTo>
                  <a:cubicBezTo>
                    <a:pt x="547" y="45"/>
                    <a:pt x="547" y="57"/>
                    <a:pt x="547" y="64"/>
                  </a:cubicBezTo>
                  <a:cubicBezTo>
                    <a:pt x="547" y="77"/>
                    <a:pt x="541" y="87"/>
                    <a:pt x="522" y="87"/>
                  </a:cubicBezTo>
                  <a:cubicBezTo>
                    <a:pt x="506" y="87"/>
                    <a:pt x="500" y="79"/>
                    <a:pt x="499" y="72"/>
                  </a:cubicBezTo>
                  <a:cubicBezTo>
                    <a:pt x="503" y="72"/>
                    <a:pt x="509" y="72"/>
                    <a:pt x="513" y="72"/>
                  </a:cubicBezTo>
                  <a:cubicBezTo>
                    <a:pt x="513" y="74"/>
                    <a:pt x="515" y="78"/>
                    <a:pt x="522" y="78"/>
                  </a:cubicBezTo>
                  <a:cubicBezTo>
                    <a:pt x="530" y="78"/>
                    <a:pt x="533" y="74"/>
                    <a:pt x="533" y="68"/>
                  </a:cubicBezTo>
                  <a:cubicBezTo>
                    <a:pt x="533" y="68"/>
                    <a:pt x="533" y="64"/>
                    <a:pt x="533" y="61"/>
                  </a:cubicBezTo>
                  <a:cubicBezTo>
                    <a:pt x="533" y="61"/>
                    <a:pt x="533" y="61"/>
                    <a:pt x="533" y="61"/>
                  </a:cubicBezTo>
                  <a:cubicBezTo>
                    <a:pt x="531" y="63"/>
                    <a:pt x="527" y="67"/>
                    <a:pt x="518" y="67"/>
                  </a:cubicBezTo>
                  <a:cubicBezTo>
                    <a:pt x="505" y="67"/>
                    <a:pt x="496" y="58"/>
                    <a:pt x="496" y="42"/>
                  </a:cubicBezTo>
                  <a:close/>
                  <a:moveTo>
                    <a:pt x="533" y="42"/>
                  </a:moveTo>
                  <a:cubicBezTo>
                    <a:pt x="533" y="35"/>
                    <a:pt x="529" y="28"/>
                    <a:pt x="522" y="28"/>
                  </a:cubicBezTo>
                  <a:cubicBezTo>
                    <a:pt x="514" y="28"/>
                    <a:pt x="510" y="35"/>
                    <a:pt x="510" y="42"/>
                  </a:cubicBezTo>
                  <a:cubicBezTo>
                    <a:pt x="510" y="50"/>
                    <a:pt x="514" y="57"/>
                    <a:pt x="522" y="57"/>
                  </a:cubicBezTo>
                  <a:cubicBezTo>
                    <a:pt x="530" y="57"/>
                    <a:pt x="533" y="49"/>
                    <a:pt x="533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108" name="Freeform 11"/>
            <p:cNvSpPr>
              <a:spLocks/>
            </p:cNvSpPr>
            <p:nvPr/>
          </p:nvSpPr>
          <p:spPr bwMode="auto">
            <a:xfrm>
              <a:off x="3998" y="2866"/>
              <a:ext cx="86" cy="129"/>
            </a:xfrm>
            <a:custGeom>
              <a:avLst/>
              <a:gdLst>
                <a:gd name="T0" fmla="*/ 92 w 73"/>
                <a:gd name="T1" fmla="*/ 5 h 109"/>
                <a:gd name="T2" fmla="*/ 55 w 73"/>
                <a:gd name="T3" fmla="*/ 0 h 109"/>
                <a:gd name="T4" fmla="*/ 0 w 73"/>
                <a:gd name="T5" fmla="*/ 46 h 109"/>
                <a:gd name="T6" fmla="*/ 39 w 73"/>
                <a:gd name="T7" fmla="*/ 90 h 109"/>
                <a:gd name="T8" fmla="*/ 46 w 73"/>
                <a:gd name="T9" fmla="*/ 92 h 109"/>
                <a:gd name="T10" fmla="*/ 62 w 73"/>
                <a:gd name="T11" fmla="*/ 107 h 109"/>
                <a:gd name="T12" fmla="*/ 37 w 73"/>
                <a:gd name="T13" fmla="*/ 121 h 109"/>
                <a:gd name="T14" fmla="*/ 1 w 73"/>
                <a:gd name="T15" fmla="*/ 115 h 109"/>
                <a:gd name="T16" fmla="*/ 1 w 73"/>
                <a:gd name="T17" fmla="*/ 148 h 109"/>
                <a:gd name="T18" fmla="*/ 41 w 73"/>
                <a:gd name="T19" fmla="*/ 153 h 109"/>
                <a:gd name="T20" fmla="*/ 101 w 73"/>
                <a:gd name="T21" fmla="*/ 104 h 109"/>
                <a:gd name="T22" fmla="*/ 67 w 73"/>
                <a:gd name="T23" fmla="*/ 62 h 109"/>
                <a:gd name="T24" fmla="*/ 57 w 73"/>
                <a:gd name="T25" fmla="*/ 58 h 109"/>
                <a:gd name="T26" fmla="*/ 40 w 73"/>
                <a:gd name="T27" fmla="*/ 44 h 109"/>
                <a:gd name="T28" fmla="*/ 62 w 73"/>
                <a:gd name="T29" fmla="*/ 31 h 109"/>
                <a:gd name="T30" fmla="*/ 92 w 73"/>
                <a:gd name="T31" fmla="*/ 37 h 109"/>
                <a:gd name="T32" fmla="*/ 92 w 73"/>
                <a:gd name="T33" fmla="*/ 5 h 1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3"/>
                <a:gd name="T52" fmla="*/ 0 h 109"/>
                <a:gd name="T53" fmla="*/ 73 w 73"/>
                <a:gd name="T54" fmla="*/ 109 h 10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3" h="109">
                  <a:moveTo>
                    <a:pt x="66" y="3"/>
                  </a:moveTo>
                  <a:cubicBezTo>
                    <a:pt x="65" y="3"/>
                    <a:pt x="53" y="0"/>
                    <a:pt x="40" y="0"/>
                  </a:cubicBezTo>
                  <a:cubicBezTo>
                    <a:pt x="15" y="0"/>
                    <a:pt x="0" y="13"/>
                    <a:pt x="0" y="33"/>
                  </a:cubicBezTo>
                  <a:cubicBezTo>
                    <a:pt x="0" y="50"/>
                    <a:pt x="13" y="59"/>
                    <a:pt x="28" y="64"/>
                  </a:cubicBezTo>
                  <a:cubicBezTo>
                    <a:pt x="29" y="64"/>
                    <a:pt x="32" y="65"/>
                    <a:pt x="33" y="66"/>
                  </a:cubicBezTo>
                  <a:cubicBezTo>
                    <a:pt x="40" y="68"/>
                    <a:pt x="45" y="71"/>
                    <a:pt x="45" y="76"/>
                  </a:cubicBezTo>
                  <a:cubicBezTo>
                    <a:pt x="45" y="82"/>
                    <a:pt x="39" y="86"/>
                    <a:pt x="26" y="86"/>
                  </a:cubicBezTo>
                  <a:cubicBezTo>
                    <a:pt x="14" y="86"/>
                    <a:pt x="3" y="83"/>
                    <a:pt x="1" y="82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2" y="107"/>
                    <a:pt x="15" y="109"/>
                    <a:pt x="30" y="109"/>
                  </a:cubicBezTo>
                  <a:cubicBezTo>
                    <a:pt x="50" y="109"/>
                    <a:pt x="73" y="100"/>
                    <a:pt x="73" y="74"/>
                  </a:cubicBezTo>
                  <a:cubicBezTo>
                    <a:pt x="73" y="61"/>
                    <a:pt x="66" y="49"/>
                    <a:pt x="48" y="44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36" y="40"/>
                    <a:pt x="29" y="38"/>
                    <a:pt x="29" y="31"/>
                  </a:cubicBezTo>
                  <a:cubicBezTo>
                    <a:pt x="29" y="26"/>
                    <a:pt x="34" y="22"/>
                    <a:pt x="45" y="22"/>
                  </a:cubicBezTo>
                  <a:cubicBezTo>
                    <a:pt x="54" y="22"/>
                    <a:pt x="66" y="25"/>
                    <a:pt x="66" y="26"/>
                  </a:cubicBezTo>
                  <a:lnTo>
                    <a:pt x="66" y="3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</p:grpSp>
      <p:pic>
        <p:nvPicPr>
          <p:cNvPr id="4101" name="Picture 12" descr="Cisco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975" y="1958975"/>
            <a:ext cx="17145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807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3717032"/>
            <a:ext cx="7986713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8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Typy sietí podľa rozsahu</a:t>
            </a:r>
            <a:endParaRPr lang="en-US" dirty="0"/>
          </a:p>
        </p:txBody>
      </p:sp>
      <p:sp>
        <p:nvSpPr>
          <p:cNvPr id="1281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Sieť veľkého rozsahu (Wide Area Network, WAN)</a:t>
            </a:r>
          </a:p>
          <a:p>
            <a:pPr lvl="1"/>
            <a:r>
              <a:rPr lang="sk-SK" sz="1800" dirty="0" smtClean="0"/>
              <a:t>Sieť veľkého geografického rozsahu, prepájajúca vzdialené lokality</a:t>
            </a:r>
          </a:p>
          <a:p>
            <a:pPr lvl="1"/>
            <a:r>
              <a:rPr lang="sk-SK" sz="1800" dirty="0" smtClean="0"/>
              <a:t>Používateľ tejto siete je spravidla iný ako jej vlastník – WAN sieť alebo komunikáciu po nej si používateľ od jej vlastníka prenajíma</a:t>
            </a:r>
          </a:p>
          <a:p>
            <a:pPr lvl="1"/>
            <a:r>
              <a:rPr lang="sk-SK" sz="1800" dirty="0" smtClean="0"/>
              <a:t>Vlastník WAN sa nazýva „poskytovateľ služby“ (service provider)</a:t>
            </a:r>
          </a:p>
          <a:p>
            <a:pPr lvl="1"/>
            <a:r>
              <a:rPr lang="sk-SK" sz="1800" dirty="0" smtClean="0"/>
              <a:t>Technológie: dial-up, HDLC, PPP, ISDN, Frame Relay, DSL, FTTx, GPON, MPLS, ATM, Carrier Ethernet, X.25, SONET/SDH, ...</a:t>
            </a:r>
          </a:p>
          <a:p>
            <a:pPr lvl="1"/>
            <a:r>
              <a:rPr lang="sk-SK" sz="1800" dirty="0" smtClean="0"/>
              <a:t>Pomerne široký diapazón rýchlostí</a:t>
            </a:r>
          </a:p>
        </p:txBody>
      </p:sp>
    </p:spTree>
    <p:extLst>
      <p:ext uri="{BB962C8B-B14F-4D97-AF65-F5344CB8AC3E}">
        <p14:creationId xmlns:p14="http://schemas.microsoft.com/office/powerpoint/2010/main" val="209924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8263" r="2470"/>
          <a:stretch/>
        </p:blipFill>
        <p:spPr bwMode="auto">
          <a:xfrm>
            <a:off x="4129960" y="2996952"/>
            <a:ext cx="5014040" cy="3861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Internet, Intranet, Extranet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b="1" dirty="0" smtClean="0">
                <a:solidFill>
                  <a:schemeClr val="accent2"/>
                </a:solidFill>
              </a:rPr>
              <a:t>Internet</a:t>
            </a:r>
            <a:r>
              <a:rPr lang="sk-SK" dirty="0" smtClean="0"/>
              <a:t> je sústavou vzájomne prepojených LAN a WAN, ktoré komunikujú pomocou protokolov TCP/IP</a:t>
            </a:r>
          </a:p>
          <a:p>
            <a:r>
              <a:rPr lang="sk-SK" dirty="0" smtClean="0"/>
              <a:t>Z pojmu „internet“ sú odvodené dva ďalšie príbuzné pojmy: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Intranet</a:t>
            </a:r>
            <a:r>
              <a:rPr lang="sk-SK" dirty="0" smtClean="0"/>
              <a:t> je akákoľvek vnútrofiremná počítačová sieť,</a:t>
            </a:r>
            <a:r>
              <a:rPr lang="sk-SK" dirty="0"/>
              <a:t> </a:t>
            </a:r>
            <a:r>
              <a:rPr lang="sk-SK" dirty="0" smtClean="0"/>
              <a:t>ktorá využíva internetové technológie na báze TCP/IP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Extranet</a:t>
            </a:r>
            <a:r>
              <a:rPr lang="sk-SK" dirty="0" smtClean="0"/>
              <a:t> je sieť inej firmy,</a:t>
            </a:r>
            <a:br>
              <a:rPr lang="sk-SK" dirty="0" smtClean="0"/>
            </a:br>
            <a:r>
              <a:rPr lang="sk-SK" dirty="0" smtClean="0"/>
              <a:t>ktorej umožňujeme</a:t>
            </a:r>
            <a:br>
              <a:rPr lang="sk-SK" dirty="0" smtClean="0"/>
            </a:br>
            <a:r>
              <a:rPr lang="sk-SK" dirty="0" smtClean="0"/>
              <a:t>obmedzený a kontrolovaný</a:t>
            </a:r>
            <a:br>
              <a:rPr lang="sk-SK" dirty="0" smtClean="0"/>
            </a:br>
            <a:r>
              <a:rPr lang="sk-SK" dirty="0" smtClean="0"/>
              <a:t>prístup do nášho vlastného</a:t>
            </a:r>
            <a:br>
              <a:rPr lang="sk-SK" dirty="0" smtClean="0"/>
            </a:br>
            <a:r>
              <a:rPr lang="sk-SK" dirty="0" smtClean="0"/>
              <a:t>intranetu</a:t>
            </a:r>
          </a:p>
        </p:txBody>
      </p:sp>
    </p:spTree>
    <p:extLst>
      <p:ext uri="{BB962C8B-B14F-4D97-AF65-F5344CB8AC3E}">
        <p14:creationId xmlns:p14="http://schemas.microsoft.com/office/powerpoint/2010/main" val="379179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Možnosti prístupu k internetu pre domácich zákazníkov a malé firmy</a:t>
            </a:r>
            <a:endParaRPr lang="sk-SK" dirty="0"/>
          </a:p>
        </p:txBody>
      </p:sp>
      <p:pic>
        <p:nvPicPr>
          <p:cNvPr id="4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168" y="1124744"/>
            <a:ext cx="6799664" cy="5616624"/>
          </a:xfrm>
        </p:spPr>
      </p:pic>
    </p:spTree>
    <p:extLst>
      <p:ext uri="{BB962C8B-B14F-4D97-AF65-F5344CB8AC3E}">
        <p14:creationId xmlns:p14="http://schemas.microsoft.com/office/powerpoint/2010/main" val="35963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/>
              <a:t>Možnosti prístupu k internetu pre </a:t>
            </a:r>
            <a:r>
              <a:rPr lang="sk-SK" dirty="0" smtClean="0"/>
              <a:t>business zákazníkov</a:t>
            </a:r>
            <a:endParaRPr lang="sk-SK" dirty="0"/>
          </a:p>
        </p:txBody>
      </p:sp>
      <p:pic>
        <p:nvPicPr>
          <p:cNvPr id="4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rcRect l="-7069" r="-7069"/>
          <a:stretch>
            <a:fillRect/>
          </a:stretch>
        </p:blipFill>
        <p:spPr>
          <a:xfrm>
            <a:off x="323850" y="1451867"/>
            <a:ext cx="8496300" cy="4792466"/>
          </a:xfrm>
        </p:spPr>
      </p:pic>
    </p:spTree>
    <p:extLst>
      <p:ext uri="{BB962C8B-B14F-4D97-AF65-F5344CB8AC3E}">
        <p14:creationId xmlns:p14="http://schemas.microsoft.com/office/powerpoint/2010/main" val="327864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Konvergencia sietí – nahrádzanie jednoúčelových sietí univerzálnou sieťou</a:t>
            </a:r>
            <a:endParaRPr lang="sk-S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28" y="1618568"/>
            <a:ext cx="8062745" cy="512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43" y="1329526"/>
            <a:ext cx="7085715" cy="5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4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Charakteristiky sietí</a:t>
            </a:r>
            <a:endParaRPr lang="en-US" dirty="0"/>
          </a:p>
        </p:txBody>
      </p:sp>
      <p:sp>
        <p:nvSpPr>
          <p:cNvPr id="1256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Každá dobre navrhnutá sieť by mala mať tieto 4 vlastnosti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Odolnosť voči chybám</a:t>
            </a:r>
            <a:r>
              <a:rPr lang="sk-SK" dirty="0" smtClean="0"/>
              <a:t> (Fault Tolerance)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Škálovateľnosť</a:t>
            </a:r>
            <a:r>
              <a:rPr lang="sk-SK" dirty="0" smtClean="0"/>
              <a:t> (Scalability)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Ohľad na kvalitu služby </a:t>
            </a:r>
            <a:r>
              <a:rPr lang="sk-SK" dirty="0" smtClean="0"/>
              <a:t>(Quality of Service)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Bezpečnosť</a:t>
            </a:r>
            <a:r>
              <a:rPr lang="sk-SK" dirty="0" smtClean="0"/>
              <a:t> (Security)</a:t>
            </a:r>
          </a:p>
          <a:p>
            <a:r>
              <a:rPr lang="sk-SK" dirty="0" smtClean="0"/>
              <a:t>Vedieť dobre navrhnúť sieť je otázka veľkých vedomostí a dlhoročných skúseností</a:t>
            </a:r>
          </a:p>
        </p:txBody>
      </p:sp>
    </p:spTree>
    <p:extLst>
      <p:ext uri="{BB962C8B-B14F-4D97-AF65-F5344CB8AC3E}">
        <p14:creationId xmlns:p14="http://schemas.microsoft.com/office/powerpoint/2010/main" val="90382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1904" y="3561705"/>
            <a:ext cx="6852096" cy="329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Odolnosť voči chybám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Sieť je odolná voči chybám, ak dokáže pracovať aj po výpadku niektorého svojho uzla alebo linky</a:t>
            </a:r>
          </a:p>
          <a:p>
            <a:pPr lvl="1"/>
            <a:r>
              <a:rPr lang="sk-SK" dirty="0" smtClean="0"/>
              <a:t>Rozhodujúce je, či sa sieť z tohto výpadku dokáže zotaviť a ako rýchlo toto zotavenie prebehne (napríklad nájdenie záložnej cesty)</a:t>
            </a:r>
          </a:p>
          <a:p>
            <a:pPr lvl="1"/>
            <a:r>
              <a:rPr lang="sk-SK" dirty="0" smtClean="0"/>
              <a:t>Čím väčší výpadok svojich častí dokáže sieť tolerovať bez významného obmedzenia svojej činnosti, tým je odolnejšia</a:t>
            </a:r>
          </a:p>
          <a:p>
            <a:pPr lvl="1"/>
            <a:r>
              <a:rPr lang="sk-SK" dirty="0" smtClean="0"/>
              <a:t>Odolnosť sa dosahuje </a:t>
            </a:r>
            <a:r>
              <a:rPr lang="sk-SK" dirty="0" smtClean="0">
                <a:solidFill>
                  <a:schemeClr val="accent1"/>
                </a:solidFill>
              </a:rPr>
              <a:t>redundaciou</a:t>
            </a:r>
            <a:r>
              <a:rPr lang="sk-SK" dirty="0" smtClean="0"/>
              <a:t> (viacnásobne zastúpenými</a:t>
            </a:r>
            <a:br>
              <a:rPr lang="sk-SK" dirty="0" smtClean="0"/>
            </a:br>
            <a:r>
              <a:rPr lang="sk-SK" dirty="0" smtClean="0"/>
              <a:t>zariadeniami a prepojmi) a jej vhodným využitím</a:t>
            </a:r>
          </a:p>
          <a:p>
            <a:pPr lvl="1"/>
            <a:r>
              <a:rPr lang="sk-SK" dirty="0" smtClean="0"/>
              <a:t>100</a:t>
            </a:r>
            <a:r>
              <a:rPr lang="en-US" dirty="0" smtClean="0"/>
              <a:t>% </a:t>
            </a:r>
            <a:r>
              <a:rPr lang="sk-SK" dirty="0" smtClean="0"/>
              <a:t>odolnosť je ťažké dosiahnuť</a:t>
            </a:r>
          </a:p>
        </p:txBody>
      </p:sp>
    </p:spTree>
    <p:extLst>
      <p:ext uri="{BB962C8B-B14F-4D97-AF65-F5344CB8AC3E}">
        <p14:creationId xmlns:p14="http://schemas.microsoft.com/office/powerpoint/2010/main" val="259674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Siete s prepínaním okruhov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Prvé siete boli postavené na princípe prepínania okruhov</a:t>
            </a:r>
          </a:p>
          <a:p>
            <a:pPr lvl="1"/>
            <a:r>
              <a:rPr lang="sk-SK" dirty="0" smtClean="0"/>
              <a:t>Vyhradenie komunikačnej cesty pre účastníkov počas výstavby spojenia a rozpad tejto cesty po ukončení spojenia</a:t>
            </a:r>
          </a:p>
          <a:p>
            <a:pPr lvl="2"/>
            <a:r>
              <a:rPr lang="sk-SK" dirty="0" smtClean="0"/>
              <a:t>Komunikačná cesta: pár vodičov, časové okno, frekvencia, ...</a:t>
            </a:r>
          </a:p>
          <a:p>
            <a:pPr lvl="1"/>
            <a:r>
              <a:rPr lang="sk-SK" dirty="0" smtClean="0"/>
              <a:t>Táto cesta bola rezervovaná, i keď účastníci nič neprenášali</a:t>
            </a:r>
          </a:p>
          <a:p>
            <a:pPr lvl="1"/>
            <a:r>
              <a:rPr lang="sk-SK" dirty="0" smtClean="0"/>
              <a:t>Nikto iný nemohol túto cestu využiť, jej parametre boli garantované</a:t>
            </a:r>
          </a:p>
          <a:p>
            <a:pPr lvl="1"/>
            <a:r>
              <a:rPr lang="sk-SK" dirty="0" smtClean="0"/>
              <a:t>Odolnosť voči chybám sa implementuje pomerne zložito</a:t>
            </a:r>
            <a:endParaRPr lang="sk-S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807500"/>
            <a:ext cx="5940152" cy="305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2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48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2389187"/>
            <a:ext cx="6638925" cy="446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7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Siete s prepínaním paketov</a:t>
            </a:r>
            <a:endParaRPr lang="en-US" dirty="0"/>
          </a:p>
        </p:txBody>
      </p:sp>
      <p:sp>
        <p:nvSpPr>
          <p:cNvPr id="127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V sieťach s prepínaním paketov sa každá správa (paket) prenáša osobitne, bez ohľadu na predchádzajúce či nasledujúce pakety, potenciálne rôznymi cestami</a:t>
            </a:r>
          </a:p>
          <a:p>
            <a:r>
              <a:rPr lang="sk-SK" dirty="0" smtClean="0"/>
              <a:t>Výpadok postihne</a:t>
            </a:r>
            <a:br>
              <a:rPr lang="sk-SK" dirty="0" smtClean="0"/>
            </a:br>
            <a:r>
              <a:rPr lang="sk-SK" dirty="0" smtClean="0"/>
              <a:t>len niektoré</a:t>
            </a:r>
            <a:br>
              <a:rPr lang="sk-SK" dirty="0" smtClean="0"/>
            </a:br>
            <a:r>
              <a:rPr lang="sk-SK" dirty="0" smtClean="0"/>
              <a:t>pakety, nie</a:t>
            </a:r>
            <a:br>
              <a:rPr lang="sk-SK" dirty="0" smtClean="0"/>
            </a:br>
            <a:r>
              <a:rPr lang="sk-SK" dirty="0" smtClean="0"/>
              <a:t>celé spojenie</a:t>
            </a:r>
          </a:p>
        </p:txBody>
      </p:sp>
    </p:spTree>
    <p:extLst>
      <p:ext uri="{BB962C8B-B14F-4D97-AF65-F5344CB8AC3E}">
        <p14:creationId xmlns:p14="http://schemas.microsoft.com/office/powerpoint/2010/main" val="119024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21" y="2780928"/>
            <a:ext cx="6146779" cy="4077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Škálovateľnosť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Škálovateľnosť je schopnosť siete rásť o nové časti, nových používateľov, nové protokoly či služby bez toho, aby to negatívne ovplyvnilo jej činnosť a existujúcich používateľov</a:t>
            </a:r>
          </a:p>
          <a:p>
            <a:pPr lvl="1"/>
            <a:r>
              <a:rPr lang="sk-SK" dirty="0" smtClean="0"/>
              <a:t>Sieť, ktorá nie je škálovateľná, nemôže rásť</a:t>
            </a:r>
          </a:p>
          <a:p>
            <a:pPr lvl="1"/>
            <a:r>
              <a:rPr lang="sk-SK" dirty="0" smtClean="0"/>
              <a:t>Škálovateľnosť závisí od správneho návrhu (dizajnu) siete,</a:t>
            </a:r>
            <a:br>
              <a:rPr lang="sk-SK" dirty="0" smtClean="0"/>
            </a:br>
            <a:r>
              <a:rPr lang="sk-SK" dirty="0" smtClean="0"/>
              <a:t>ako aj od správne zvolených zariadení a protokolov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9435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Kurzy na FRI: CCNA </a:t>
            </a:r>
            <a:r>
              <a:rPr lang="sk-SK" dirty="0" smtClean="0"/>
              <a:t>Routing </a:t>
            </a:r>
            <a:r>
              <a:rPr lang="en-US" dirty="0" smtClean="0"/>
              <a:t>&amp; </a:t>
            </a:r>
            <a:r>
              <a:rPr lang="sk-SK" dirty="0" smtClean="0"/>
              <a:t>Switching</a:t>
            </a:r>
            <a:endParaRPr lang="sk-SK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sk-SK" dirty="0" smtClean="0"/>
              <a:t>Úroveň Cisco Certified Network Associate (CCNA)</a:t>
            </a:r>
          </a:p>
          <a:p>
            <a:pPr lvl="1"/>
            <a:r>
              <a:rPr lang="sk-SK" dirty="0" smtClean="0"/>
              <a:t>Základná úroveň znalostí o sieťach</a:t>
            </a:r>
          </a:p>
          <a:p>
            <a:r>
              <a:rPr lang="sk-SK" dirty="0" smtClean="0"/>
              <a:t>Semestre </a:t>
            </a:r>
            <a:r>
              <a:rPr lang="sk-SK" dirty="0" smtClean="0"/>
              <a:t>kurzu </a:t>
            </a:r>
            <a:r>
              <a:rPr lang="sk-SK" dirty="0" smtClean="0"/>
              <a:t>CCNA:</a:t>
            </a:r>
            <a:endParaRPr lang="sk-SK" dirty="0" smtClean="0"/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Introduction to Networks</a:t>
            </a:r>
            <a:endParaRPr lang="sk-SK" b="1" dirty="0" smtClean="0">
              <a:solidFill>
                <a:schemeClr val="accent2"/>
              </a:solidFill>
            </a:endParaRPr>
          </a:p>
          <a:p>
            <a:pPr lvl="2"/>
            <a:r>
              <a:rPr lang="sk-SK" dirty="0" smtClean="0"/>
              <a:t>Úvod do princípov sietí, terminológia, základné protokoly</a:t>
            </a:r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Routing &amp; Switching Essentials</a:t>
            </a:r>
            <a:endParaRPr lang="sk-SK" b="1" dirty="0" smtClean="0">
              <a:solidFill>
                <a:schemeClr val="accent2"/>
              </a:solidFill>
            </a:endParaRPr>
          </a:p>
          <a:p>
            <a:pPr lvl="2"/>
            <a:r>
              <a:rPr lang="sk-SK" dirty="0" smtClean="0"/>
              <a:t>Základné princípy a protokoly v smerovaných a prepínaných sieťach</a:t>
            </a:r>
            <a:endParaRPr lang="sk-SK" dirty="0" smtClean="0"/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Scaling Networks</a:t>
            </a:r>
            <a:endParaRPr lang="sk-SK" b="1" dirty="0" smtClean="0">
              <a:solidFill>
                <a:schemeClr val="accent2"/>
              </a:solidFill>
            </a:endParaRPr>
          </a:p>
          <a:p>
            <a:pPr lvl="2"/>
            <a:r>
              <a:rPr lang="sk-SK" dirty="0" smtClean="0"/>
              <a:t>Pokročilé princípy </a:t>
            </a:r>
            <a:r>
              <a:rPr lang="sk-SK" dirty="0"/>
              <a:t>a protokoly v smerovaných a prepínaných sieťach</a:t>
            </a:r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Connecting Networks</a:t>
            </a:r>
            <a:endParaRPr lang="sk-SK" b="1" dirty="0" smtClean="0">
              <a:solidFill>
                <a:schemeClr val="accent2"/>
              </a:solidFill>
            </a:endParaRPr>
          </a:p>
          <a:p>
            <a:pPr lvl="2"/>
            <a:r>
              <a:rPr lang="sk-SK" dirty="0" smtClean="0"/>
              <a:t>Technológie prístupu k internetu, WAN siete</a:t>
            </a:r>
          </a:p>
          <a:p>
            <a:r>
              <a:rPr lang="sk-SK" dirty="0" smtClean="0"/>
              <a:t>Na FRI sa v jednom VŠ semestri preberajú dva semestre CCNA</a:t>
            </a:r>
          </a:p>
        </p:txBody>
      </p:sp>
    </p:spTree>
    <p:extLst>
      <p:ext uri="{BB962C8B-B14F-4D97-AF65-F5344CB8AC3E}">
        <p14:creationId xmlns:p14="http://schemas.microsoft.com/office/powerpoint/2010/main" val="400820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Internet – skutočne škálovateľná sieť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Internet je ukážkou škálovateľnej siete</a:t>
            </a:r>
          </a:p>
          <a:p>
            <a:pPr lvl="1"/>
            <a:r>
              <a:rPr lang="sk-SK" dirty="0" smtClean="0"/>
              <a:t>Hierarchický, decentralizovaný, distribuovaný dizajn</a:t>
            </a:r>
          </a:p>
          <a:p>
            <a:pPr lvl="1"/>
            <a:r>
              <a:rPr lang="sk-SK" dirty="0" smtClean="0"/>
              <a:t>Spoločné štandardy a protokoly</a:t>
            </a:r>
          </a:p>
          <a:p>
            <a:pPr lvl="1"/>
            <a:endParaRPr lang="sk-SK" dirty="0" smtClean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396" y="2339905"/>
            <a:ext cx="8855208" cy="4518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972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Ohľad na kvalitu služby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Pod ohľadom na kvalitu služby rozumieme schopnosť siete obsluhovať toky dát podľa ich typu a nárokov</a:t>
            </a:r>
          </a:p>
          <a:p>
            <a:pPr lvl="1"/>
            <a:r>
              <a:rPr lang="sk-SK" dirty="0" smtClean="0"/>
              <a:t>Hlas a video neznesú veľké zdržanie, tolerujú drobné straty</a:t>
            </a:r>
          </a:p>
          <a:p>
            <a:pPr lvl="1"/>
            <a:r>
              <a:rPr lang="sk-SK" dirty="0" smtClean="0"/>
              <a:t>Dáta neznesú straty, tolerujú zdržanie</a:t>
            </a:r>
          </a:p>
          <a:p>
            <a:pPr lvl="1"/>
            <a:r>
              <a:rPr lang="sk-SK" dirty="0" smtClean="0"/>
              <a:t>Niektoré dátové toky sú viac dôležité, iné menej</a:t>
            </a:r>
            <a:endParaRPr lang="sk-S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326" y="3068960"/>
            <a:ext cx="5744674" cy="37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6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Kvalita služby v konvergovaných sieťach</a:t>
            </a:r>
            <a:endParaRPr lang="en-US" dirty="0"/>
          </a:p>
        </p:txBody>
      </p:sp>
      <p:sp>
        <p:nvSpPr>
          <p:cNvPr id="1281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Konvergované siete sú obzvlášť citlivé na správne nastavenie QoS nástrojov, pretože prenášajú rôzne dáta</a:t>
            </a:r>
            <a:endParaRPr lang="en-US" dirty="0"/>
          </a:p>
        </p:txBody>
      </p:sp>
      <p:pic>
        <p:nvPicPr>
          <p:cNvPr id="128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93" y="1979712"/>
            <a:ext cx="6989015" cy="487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027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Nástroje na kvalitu služby</a:t>
            </a:r>
            <a:endParaRPr lang="en-US" dirty="0"/>
          </a:p>
        </p:txBody>
      </p:sp>
      <p:sp>
        <p:nvSpPr>
          <p:cNvPr id="1278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V paketových sieťach je, na rozdiel od sietí s prepínaním okruhov, potrebné používať rôzne nástroje na garanciu QoS</a:t>
            </a:r>
            <a:endParaRPr lang="en-US" dirty="0"/>
          </a:p>
        </p:txBody>
      </p:sp>
      <p:pic>
        <p:nvPicPr>
          <p:cNvPr id="12789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91" y="1948635"/>
            <a:ext cx="7284418" cy="4909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612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Bezpečnosť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Bezpečnosť je schopnosť siete chrániť prenášanú informáciu a prístup k nej tak, aby ju nebolo možné neoprávnene vidieť, podstrčiť alebo pozmeniť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780" y="2420888"/>
            <a:ext cx="7596220" cy="44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0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Aspekty komunikačnej bezpečnosti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Utajenie obsahu správy (</a:t>
            </a:r>
            <a:r>
              <a:rPr lang="sk-SK" dirty="0" smtClean="0">
                <a:solidFill>
                  <a:schemeClr val="tx2"/>
                </a:solidFill>
              </a:rPr>
              <a:t>confidentiality</a:t>
            </a:r>
            <a:r>
              <a:rPr lang="sk-SK" dirty="0" smtClean="0"/>
              <a:t>)</a:t>
            </a:r>
          </a:p>
          <a:p>
            <a:pPr lvl="1"/>
            <a:r>
              <a:rPr lang="sk-SK" dirty="0" smtClean="0"/>
              <a:t>Šifrovanie dát</a:t>
            </a:r>
          </a:p>
          <a:p>
            <a:r>
              <a:rPr lang="sk-SK" dirty="0" smtClean="0"/>
              <a:t>Overenie pôvodu správy (</a:t>
            </a:r>
            <a:r>
              <a:rPr lang="sk-SK" dirty="0" smtClean="0">
                <a:solidFill>
                  <a:schemeClr val="tx2"/>
                </a:solidFill>
              </a:rPr>
              <a:t>authenticity</a:t>
            </a:r>
            <a:r>
              <a:rPr lang="sk-SK" dirty="0" smtClean="0"/>
              <a:t>)</a:t>
            </a:r>
          </a:p>
          <a:p>
            <a:pPr lvl="1"/>
            <a:r>
              <a:rPr lang="sk-SK" dirty="0" smtClean="0"/>
              <a:t>Identifikovanie odosielateľov a príjemcov použitím autentifikačných mechanizmov (heslá, certifikáty, ...)</a:t>
            </a:r>
          </a:p>
          <a:p>
            <a:r>
              <a:rPr lang="sk-SK" dirty="0" smtClean="0"/>
              <a:t>Overenie originality správy (</a:t>
            </a:r>
            <a:r>
              <a:rPr lang="sk-SK" dirty="0" smtClean="0">
                <a:solidFill>
                  <a:schemeClr val="tx2"/>
                </a:solidFill>
              </a:rPr>
              <a:t>integrity</a:t>
            </a:r>
            <a:r>
              <a:rPr lang="sk-SK" dirty="0" smtClean="0"/>
              <a:t>)</a:t>
            </a:r>
          </a:p>
          <a:p>
            <a:pPr lvl="1"/>
            <a:r>
              <a:rPr lang="sk-SK" dirty="0" smtClean="0"/>
              <a:t>Digitálne podpisy</a:t>
            </a:r>
          </a:p>
          <a:p>
            <a:r>
              <a:rPr lang="sk-SK" dirty="0" smtClean="0"/>
              <a:t>Zabezpečenie dostupnosti (</a:t>
            </a:r>
            <a:r>
              <a:rPr lang="sk-SK" dirty="0" smtClean="0">
                <a:solidFill>
                  <a:schemeClr val="tx2"/>
                </a:solidFill>
              </a:rPr>
              <a:t>availability</a:t>
            </a:r>
            <a:r>
              <a:rPr lang="sk-SK" dirty="0" smtClean="0"/>
              <a:t>)</a:t>
            </a:r>
          </a:p>
          <a:p>
            <a:pPr lvl="1"/>
            <a:r>
              <a:rPr lang="sk-SK" dirty="0" smtClean="0"/>
              <a:t>Ochrana pred znefunkčnením siete vírusmi, vonkajšími útokmi, pokusmi o spôsobenie Denial of Service (odmietanie služby), ...</a:t>
            </a:r>
          </a:p>
          <a:p>
            <a:pPr lvl="1"/>
            <a:r>
              <a:rPr lang="sk-SK" dirty="0" smtClean="0"/>
              <a:t>Nástroje: firewally, Intrusion Detection/Prevention systémy, antivírusové programy, redundantný dizajn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77920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Trendy v súčasných sieťach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Schopnosti sietí a služby nimi poskytované sa neustále vyvíjajú, zdokonaľujú a inovujú</a:t>
            </a:r>
          </a:p>
          <a:p>
            <a:r>
              <a:rPr lang="sk-SK" dirty="0" smtClean="0"/>
              <a:t>Súčasným sieťam dominujú viaceré trendy</a:t>
            </a:r>
          </a:p>
          <a:p>
            <a:pPr lvl="1"/>
            <a:r>
              <a:rPr lang="sk-SK" dirty="0" smtClean="0"/>
              <a:t>Bring Your Own Device (BYOD)</a:t>
            </a:r>
          </a:p>
          <a:p>
            <a:pPr lvl="1"/>
            <a:r>
              <a:rPr lang="sk-SK" dirty="0" smtClean="0"/>
              <a:t>Online spolupráca</a:t>
            </a:r>
          </a:p>
          <a:p>
            <a:pPr lvl="1"/>
            <a:r>
              <a:rPr lang="sk-SK" dirty="0" smtClean="0"/>
              <a:t>Video</a:t>
            </a:r>
          </a:p>
          <a:p>
            <a:pPr lvl="1"/>
            <a:r>
              <a:rPr lang="sk-SK" dirty="0" smtClean="0"/>
              <a:t>Cloud computing</a:t>
            </a:r>
          </a:p>
          <a:p>
            <a:pPr lvl="1"/>
            <a:r>
              <a:rPr lang="sk-SK" dirty="0" smtClean="0"/>
              <a:t>... a mnohé ďalšie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3349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Bring Your Own Device (BYOD)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BYOD je idea využitia akéhokoľvek dátového zariadenia na prístup k akémukoľvek obsahu v akejkoľvek sieti</a:t>
            </a:r>
          </a:p>
          <a:p>
            <a:pPr lvl="1"/>
            <a:r>
              <a:rPr lang="sk-SK" sz="1800" dirty="0" smtClean="0"/>
              <a:t>„Dones si svoj notebook / tablet / smartfón, budeš sa môcť k našej sieti pripojiť a všetko bude fungovať“</a:t>
            </a:r>
          </a:p>
          <a:p>
            <a:r>
              <a:rPr lang="sk-SK" sz="2000" dirty="0" smtClean="0"/>
              <a:t>S touto filozofiou sú spojené mnohé otázniky týkajúce sa kompatibility zariadení či obsahu a bezpečnosti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3" y="3270076"/>
            <a:ext cx="5019675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693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Online spolupráca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Online spolupráca (angl. collaboration) je využitie sietí pre čoraz vernejšie sprostredkovanie spolupráce medzi ľuďmi, ktorí sú geograficky vzdialení</a:t>
            </a:r>
          </a:p>
          <a:p>
            <a:r>
              <a:rPr lang="sk-SK" sz="2000" dirty="0" smtClean="0"/>
              <a:t>Niektoré technológie sa začínajú veľmi približovať ideálu vytvoriť pocit,</a:t>
            </a:r>
            <a:br>
              <a:rPr lang="sk-SK" sz="2000" dirty="0" smtClean="0"/>
            </a:br>
            <a:r>
              <a:rPr lang="sk-SK" sz="2000" dirty="0" smtClean="0"/>
              <a:t>že partner, s ktorým</a:t>
            </a:r>
            <a:br>
              <a:rPr lang="sk-SK" sz="2000" dirty="0" smtClean="0"/>
            </a:br>
            <a:r>
              <a:rPr lang="sk-SK" sz="2000" dirty="0" smtClean="0"/>
              <a:t>komunikujem, sa</a:t>
            </a:r>
            <a:br>
              <a:rPr lang="sk-SK" sz="2000" dirty="0" smtClean="0"/>
            </a:br>
            <a:r>
              <a:rPr lang="sk-SK" sz="2000" dirty="0" smtClean="0"/>
              <a:t>skutočne nachádza</a:t>
            </a:r>
            <a:br>
              <a:rPr lang="sk-SK" sz="2000" dirty="0" smtClean="0"/>
            </a:br>
            <a:r>
              <a:rPr lang="sk-SK" sz="2000" dirty="0" smtClean="0"/>
              <a:t>so mnou v jednej</a:t>
            </a:r>
            <a:br>
              <a:rPr lang="sk-SK" sz="2000" dirty="0" smtClean="0"/>
            </a:br>
            <a:r>
              <a:rPr lang="sk-SK" sz="2000" dirty="0" smtClean="0"/>
              <a:t>miestnosti</a:t>
            </a:r>
          </a:p>
        </p:txBody>
      </p:sp>
      <p:pic>
        <p:nvPicPr>
          <p:cNvPr id="4" name="Content Placeholder 2"/>
          <p:cNvPicPr>
            <a:picLocks noChangeAspect="1"/>
          </p:cNvPicPr>
          <p:nvPr/>
        </p:nvPicPr>
        <p:blipFill rotWithShape="1">
          <a:blip r:embed="rId2"/>
          <a:srcRect l="1764" t="11932" r="1807"/>
          <a:stretch/>
        </p:blipFill>
        <p:spPr bwMode="auto">
          <a:xfrm>
            <a:off x="3034748" y="2519424"/>
            <a:ext cx="6109252" cy="4338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0677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41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Video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Ešte donedávna bol dominantným obsahom na internete web, e-mail a prenosy súborov</a:t>
            </a:r>
          </a:p>
          <a:p>
            <a:r>
              <a:rPr lang="sk-SK" sz="2000" dirty="0" smtClean="0"/>
              <a:t>V súčasnosti jasne dominuje video (YouTube, Netflix, Vimeo, ...)</a:t>
            </a:r>
          </a:p>
          <a:p>
            <a:r>
              <a:rPr lang="sk-SK" sz="2000" dirty="0" smtClean="0"/>
              <a:t>Javí sa, že tento trend bude pokračovať v budúcnosti, nielen ako prenos zaznamenaného videa, ale aj ako videohovory či videokonferencie</a:t>
            </a:r>
          </a:p>
          <a:p>
            <a:endParaRPr lang="sk-SK" sz="2000" dirty="0"/>
          </a:p>
        </p:txBody>
      </p:sp>
      <p:pic>
        <p:nvPicPr>
          <p:cNvPr id="4" name="Content Placeholder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81944" y="3124650"/>
            <a:ext cx="5580112" cy="3733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0677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076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Kurzy na FRI: CCNP</a:t>
            </a:r>
          </a:p>
        </p:txBody>
      </p:sp>
      <p:sp>
        <p:nvSpPr>
          <p:cNvPr id="1691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Cisco Certified Network Professional (CCNP)</a:t>
            </a:r>
          </a:p>
          <a:p>
            <a:pPr lvl="1"/>
            <a:r>
              <a:rPr lang="sk-SK" dirty="0" smtClean="0"/>
              <a:t>Pokročilá úroveň znalostí o sieťach</a:t>
            </a:r>
          </a:p>
          <a:p>
            <a:r>
              <a:rPr lang="sk-SK" dirty="0" smtClean="0"/>
              <a:t>Semestre kurzov CCNP: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Building Scalable Internetworks (ROUTE)</a:t>
            </a:r>
          </a:p>
          <a:p>
            <a:pPr lvl="2"/>
            <a:r>
              <a:rPr lang="sk-SK" dirty="0" smtClean="0"/>
              <a:t>Pokročilé smerovanie v IPv4 a IPv6</a:t>
            </a:r>
          </a:p>
          <a:p>
            <a:pPr lvl="2"/>
            <a:r>
              <a:rPr lang="sk-SK" dirty="0" smtClean="0"/>
              <a:t>Voliteľný predmet </a:t>
            </a:r>
            <a:r>
              <a:rPr lang="sk-SK" dirty="0" smtClean="0">
                <a:solidFill>
                  <a:schemeClr val="tx2"/>
                </a:solidFill>
              </a:rPr>
              <a:t>Pokročilé smerovanie v IKS </a:t>
            </a:r>
            <a:r>
              <a:rPr lang="sk-SK" dirty="0" smtClean="0"/>
              <a:t>(Ing., 3. semester)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Building Multilayer Switched Networks (SWITCH)</a:t>
            </a:r>
          </a:p>
          <a:p>
            <a:pPr lvl="2"/>
            <a:r>
              <a:rPr lang="sk-SK" dirty="0" smtClean="0"/>
              <a:t>Pokročilé prepínanie a redundancia v prepínaných sieťach</a:t>
            </a:r>
          </a:p>
          <a:p>
            <a:pPr lvl="2"/>
            <a:r>
              <a:rPr lang="sk-SK" dirty="0" smtClean="0"/>
              <a:t>Voliteľný predmet </a:t>
            </a:r>
            <a:r>
              <a:rPr lang="sk-SK" dirty="0" smtClean="0">
                <a:solidFill>
                  <a:schemeClr val="tx2"/>
                </a:solidFill>
              </a:rPr>
              <a:t>Pokročilé prepínanie v IKS </a:t>
            </a:r>
            <a:r>
              <a:rPr lang="sk-SK" dirty="0" smtClean="0"/>
              <a:t>(Ing., 2. semester)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Troubleshooting Networks</a:t>
            </a:r>
            <a:r>
              <a:rPr lang="en-US" b="1" dirty="0" smtClean="0">
                <a:solidFill>
                  <a:schemeClr val="accent2"/>
                </a:solidFill>
              </a:rPr>
              <a:t> (TSHOOT)</a:t>
            </a:r>
            <a:endParaRPr lang="sk-SK" b="1" dirty="0" smtClean="0">
              <a:solidFill>
                <a:schemeClr val="accent2"/>
              </a:solidFill>
            </a:endParaRPr>
          </a:p>
          <a:p>
            <a:pPr lvl="2"/>
            <a:r>
              <a:rPr lang="sk-SK" dirty="0" smtClean="0"/>
              <a:t>Techniky a princípy pri riešení problémov v sieťach</a:t>
            </a:r>
          </a:p>
          <a:p>
            <a:pPr lvl="2"/>
            <a:r>
              <a:rPr lang="sk-SK" dirty="0" smtClean="0"/>
              <a:t>Ponechaný ako komerčný kurz</a:t>
            </a:r>
          </a:p>
        </p:txBody>
      </p:sp>
    </p:spTree>
    <p:extLst>
      <p:ext uri="{BB962C8B-B14F-4D97-AF65-F5344CB8AC3E}">
        <p14:creationId xmlns:p14="http://schemas.microsoft.com/office/powerpoint/2010/main" val="202086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Cloud Computing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Poskytovanie istej služby externým dodávateľom, ktorý ju poskytuje prostredníctvom sieťového prístupu</a:t>
            </a:r>
          </a:p>
          <a:p>
            <a:r>
              <a:rPr lang="sk-SK" dirty="0" smtClean="0"/>
              <a:t>Existujú viaceré modely pre cloud computing</a:t>
            </a:r>
          </a:p>
          <a:p>
            <a:pPr lvl="1"/>
            <a:r>
              <a:rPr lang="sk-SK" dirty="0" smtClean="0"/>
              <a:t>Software as a Service (SaaS)</a:t>
            </a:r>
          </a:p>
          <a:p>
            <a:pPr lvl="1"/>
            <a:r>
              <a:rPr lang="sk-SK" dirty="0" smtClean="0"/>
              <a:t>Platform as a Service (PaaS)</a:t>
            </a:r>
          </a:p>
          <a:p>
            <a:pPr lvl="1"/>
            <a:r>
              <a:rPr lang="sk-SK" dirty="0" smtClean="0"/>
              <a:t>Infrastructure as a Service</a:t>
            </a:r>
            <a:br>
              <a:rPr lang="sk-SK" dirty="0" smtClean="0"/>
            </a:br>
            <a:r>
              <a:rPr lang="sk-SK" dirty="0" smtClean="0"/>
              <a:t>(IaaS)</a:t>
            </a:r>
          </a:p>
          <a:p>
            <a:r>
              <a:rPr lang="sk-SK" dirty="0" smtClean="0"/>
              <a:t>Výhody</a:t>
            </a:r>
          </a:p>
          <a:p>
            <a:pPr lvl="1"/>
            <a:r>
              <a:rPr lang="sk-SK" dirty="0" smtClean="0"/>
              <a:t>Flexibilita, operatívnosť</a:t>
            </a:r>
          </a:p>
          <a:p>
            <a:pPr lvl="1"/>
            <a:r>
              <a:rPr lang="sk-SK" dirty="0" smtClean="0"/>
              <a:t>Rýchlosť nasadenia</a:t>
            </a:r>
          </a:p>
          <a:p>
            <a:pPr lvl="1"/>
            <a:r>
              <a:rPr lang="sk-SK" dirty="0" smtClean="0"/>
              <a:t>Celková cena v porovnaní</a:t>
            </a:r>
            <a:br>
              <a:rPr lang="sk-SK" dirty="0" smtClean="0"/>
            </a:br>
            <a:r>
              <a:rPr lang="sk-SK" dirty="0" smtClean="0"/>
              <a:t>s vlastným riešením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2490564"/>
            <a:ext cx="4857750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486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8763" y="2571750"/>
            <a:ext cx="3636962" cy="1081088"/>
          </a:xfrm>
        </p:spPr>
        <p:txBody>
          <a:bodyPr>
            <a:normAutofit fontScale="90000"/>
          </a:bodyPr>
          <a:lstStyle/>
          <a:p>
            <a:r>
              <a:rPr lang="sk-SK" altLang="sk-SK" dirty="0" smtClean="0"/>
              <a:t>Úvod do konfigurácie zariadení Cisco</a:t>
            </a:r>
            <a:endParaRPr lang="sk-SK" altLang="sk-SK" dirty="0" smtClean="0"/>
          </a:p>
        </p:txBody>
      </p:sp>
    </p:spTree>
    <p:extLst>
      <p:ext uri="{BB962C8B-B14F-4D97-AF65-F5344CB8AC3E}">
        <p14:creationId xmlns:p14="http://schemas.microsoft.com/office/powerpoint/2010/main" val="403098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Sieťové zariadenia – špecializované počítače</a:t>
            </a:r>
            <a:endParaRPr lang="en-US" dirty="0"/>
          </a:p>
        </p:txBody>
      </p:sp>
      <p:sp>
        <p:nvSpPr>
          <p:cNvPr id="12011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1800" dirty="0" smtClean="0"/>
              <a:t>Sieťové zariadenia – smerovače, prepínače – sú </a:t>
            </a:r>
            <a:r>
              <a:rPr lang="sk-SK" sz="1800" dirty="0" smtClean="0"/>
              <a:t>vo svojom princípe počítačmi</a:t>
            </a:r>
          </a:p>
          <a:p>
            <a:pPr lvl="1"/>
            <a:r>
              <a:rPr lang="sk-SK" sz="1600" dirty="0" smtClean="0"/>
              <a:t>Mávajú podobné komponenty ako obyčajné PC</a:t>
            </a:r>
          </a:p>
          <a:p>
            <a:pPr lvl="1"/>
            <a:r>
              <a:rPr lang="sk-SK" sz="1600" dirty="0" smtClean="0"/>
              <a:t>Sú vybavené početnými sieťovými rozhraniami rôznych druhov</a:t>
            </a:r>
          </a:p>
          <a:p>
            <a:pPr lvl="1"/>
            <a:r>
              <a:rPr lang="sk-SK" sz="1600" dirty="0" smtClean="0"/>
              <a:t>Ich vnútorná konštrukcia je zameraná na čo najvyššiu priepustnosť pri prenose a spracovaní tokov dát</a:t>
            </a:r>
          </a:p>
          <a:p>
            <a:r>
              <a:rPr lang="sk-SK" sz="1800" dirty="0" smtClean="0"/>
              <a:t>Komponenty:</a:t>
            </a:r>
          </a:p>
          <a:p>
            <a:pPr lvl="1"/>
            <a:r>
              <a:rPr lang="sk-SK" sz="1600" dirty="0" smtClean="0">
                <a:solidFill>
                  <a:schemeClr val="accent1"/>
                </a:solidFill>
              </a:rPr>
              <a:t>CPU</a:t>
            </a:r>
            <a:r>
              <a:rPr lang="sk-SK" sz="1600" dirty="0" smtClean="0"/>
              <a:t> – procesor</a:t>
            </a:r>
          </a:p>
          <a:p>
            <a:pPr lvl="1"/>
            <a:r>
              <a:rPr lang="sk-SK" sz="1600" dirty="0" smtClean="0">
                <a:solidFill>
                  <a:schemeClr val="accent1"/>
                </a:solidFill>
              </a:rPr>
              <a:t>UART</a:t>
            </a:r>
            <a:r>
              <a:rPr lang="sk-SK" sz="1600" dirty="0" smtClean="0"/>
              <a:t> – radič portov CON, AUX</a:t>
            </a:r>
          </a:p>
          <a:p>
            <a:pPr lvl="1"/>
            <a:r>
              <a:rPr lang="sk-SK" sz="1600" dirty="0" smtClean="0">
                <a:solidFill>
                  <a:schemeClr val="accent1"/>
                </a:solidFill>
              </a:rPr>
              <a:t>RAM</a:t>
            </a:r>
            <a:r>
              <a:rPr lang="sk-SK" sz="1600" dirty="0" smtClean="0"/>
              <a:t> – obsahuje pracovné</a:t>
            </a:r>
            <a:br>
              <a:rPr lang="sk-SK" sz="1600" dirty="0" smtClean="0"/>
            </a:br>
            <a:r>
              <a:rPr lang="sk-SK" sz="1600" dirty="0" smtClean="0"/>
              <a:t>dáta, bežiaci kód operačného</a:t>
            </a:r>
            <a:br>
              <a:rPr lang="sk-SK" sz="1600" dirty="0" smtClean="0"/>
            </a:br>
            <a:r>
              <a:rPr lang="sk-SK" sz="1600" dirty="0" smtClean="0"/>
              <a:t>systému, aktuálnu konfiguráciu,</a:t>
            </a:r>
            <a:br>
              <a:rPr lang="sk-SK" sz="1600" dirty="0" smtClean="0"/>
            </a:br>
            <a:r>
              <a:rPr lang="sk-SK" sz="1600" dirty="0" smtClean="0"/>
              <a:t>smerovaciu tabuľku, atď.</a:t>
            </a:r>
          </a:p>
          <a:p>
            <a:pPr lvl="1"/>
            <a:r>
              <a:rPr lang="sk-SK" sz="1600" dirty="0" smtClean="0">
                <a:solidFill>
                  <a:schemeClr val="accent1"/>
                </a:solidFill>
              </a:rPr>
              <a:t>NVRAM</a:t>
            </a:r>
            <a:r>
              <a:rPr lang="sk-SK" sz="1600" dirty="0" smtClean="0"/>
              <a:t> – obsahuje uloženú</a:t>
            </a:r>
            <a:br>
              <a:rPr lang="sk-SK" sz="1600" dirty="0" smtClean="0"/>
            </a:br>
            <a:r>
              <a:rPr lang="sk-SK" sz="1600" dirty="0" smtClean="0"/>
              <a:t>konfiguráciu (trvanlivá pamäť)</a:t>
            </a:r>
          </a:p>
          <a:p>
            <a:pPr lvl="1"/>
            <a:r>
              <a:rPr lang="sk-SK" sz="1600" dirty="0" smtClean="0">
                <a:solidFill>
                  <a:schemeClr val="accent1"/>
                </a:solidFill>
              </a:rPr>
              <a:t>FLASH</a:t>
            </a:r>
            <a:r>
              <a:rPr lang="sk-SK" sz="1600" dirty="0" smtClean="0"/>
              <a:t> – obsahuje operačný</a:t>
            </a:r>
            <a:br>
              <a:rPr lang="sk-SK" sz="1600" dirty="0" smtClean="0"/>
            </a:br>
            <a:r>
              <a:rPr lang="sk-SK" sz="1600" dirty="0" smtClean="0"/>
              <a:t>systém (trvanlivá pamäť)</a:t>
            </a:r>
          </a:p>
          <a:p>
            <a:pPr lvl="1"/>
            <a:r>
              <a:rPr lang="sk-SK" sz="1600" dirty="0" smtClean="0">
                <a:solidFill>
                  <a:schemeClr val="accent1"/>
                </a:solidFill>
              </a:rPr>
              <a:t>ROM</a:t>
            </a:r>
            <a:r>
              <a:rPr lang="sk-SK" sz="1600" dirty="0" smtClean="0"/>
              <a:t> – obsahuje zavádzač operačného systému, diagnostický kód ROMMON a POST</a:t>
            </a:r>
          </a:p>
          <a:p>
            <a:pPr lvl="1"/>
            <a:r>
              <a:rPr lang="sk-SK" sz="1600" dirty="0" smtClean="0">
                <a:solidFill>
                  <a:schemeClr val="accent1"/>
                </a:solidFill>
              </a:rPr>
              <a:t>ASIC</a:t>
            </a:r>
            <a:r>
              <a:rPr lang="sk-SK" sz="1600" dirty="0" smtClean="0"/>
              <a:t> – špecializovaný jednoúčelový obvod na špeciálne funkcie</a:t>
            </a:r>
            <a:endParaRPr lang="sk-SK" sz="1600" dirty="0"/>
          </a:p>
        </p:txBody>
      </p:sp>
      <p:pic>
        <p:nvPicPr>
          <p:cNvPr id="1201157" name="Picture 5" descr="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1"/>
          <a:stretch/>
        </p:blipFill>
        <p:spPr bwMode="auto">
          <a:xfrm>
            <a:off x="3993568" y="2520280"/>
            <a:ext cx="5150432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79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Konektory Cisco zariadení</a:t>
            </a:r>
            <a:endParaRPr lang="en-US" dirty="0"/>
          </a:p>
        </p:txBody>
      </p:sp>
      <p:pic>
        <p:nvPicPr>
          <p:cNvPr id="130970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6" b="2163"/>
          <a:stretch/>
        </p:blipFill>
        <p:spPr bwMode="auto">
          <a:xfrm>
            <a:off x="1385441" y="2558187"/>
            <a:ext cx="7758559" cy="4308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5264720" y="2381868"/>
            <a:ext cx="1827560" cy="7200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k-SK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43809" y="6345308"/>
            <a:ext cx="1800200" cy="5246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k-SK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16216" y="6342010"/>
            <a:ext cx="1800200" cy="5246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k-SK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09699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052736"/>
            <a:ext cx="8496944" cy="5410200"/>
          </a:xfrm>
        </p:spPr>
        <p:txBody>
          <a:bodyPr>
            <a:normAutofit/>
          </a:bodyPr>
          <a:lstStyle/>
          <a:p>
            <a:r>
              <a:rPr lang="sk-SK" sz="2000" dirty="0" smtClean="0"/>
              <a:t>Konektory </a:t>
            </a:r>
            <a:r>
              <a:rPr lang="sk-SK" sz="2000" dirty="0" smtClean="0"/>
              <a:t>typického Cisco smerovača</a:t>
            </a:r>
          </a:p>
          <a:p>
            <a:pPr lvl="1"/>
            <a:r>
              <a:rPr lang="sk-SK" sz="1600" dirty="0" smtClean="0"/>
              <a:t>Console: Manažmentový port, pripája sa ku COM portu počítača, slúži na konfiguráciu</a:t>
            </a:r>
          </a:p>
          <a:p>
            <a:pPr lvl="1"/>
            <a:r>
              <a:rPr lang="sk-SK" sz="1600" dirty="0" smtClean="0"/>
              <a:t>AUX: Manažmentový port, pripája sa spravidla k modemu, slúži na konfiguráciu</a:t>
            </a:r>
          </a:p>
          <a:p>
            <a:pPr lvl="1"/>
            <a:r>
              <a:rPr lang="sk-SK" sz="1600" dirty="0" smtClean="0"/>
              <a:t>FastEthernet, Serial: Sieťové rozhrania rôznych typov, slúžia na dátovú komunikáciu</a:t>
            </a:r>
          </a:p>
          <a:p>
            <a:r>
              <a:rPr lang="sk-SK" sz="2000" dirty="0" smtClean="0"/>
              <a:t>Na rozhraniach používaných v </a:t>
            </a:r>
            <a:r>
              <a:rPr lang="sk-SK" sz="2000" dirty="0" smtClean="0"/>
              <a:t>našich laboratóriách </a:t>
            </a:r>
            <a:r>
              <a:rPr lang="sk-SK" sz="2000" dirty="0" smtClean="0"/>
              <a:t>je možné </a:t>
            </a:r>
            <a:r>
              <a:rPr lang="sk-SK" sz="2000" dirty="0" smtClean="0"/>
              <a:t>pripájať i odpájať kábel </a:t>
            </a:r>
            <a:r>
              <a:rPr lang="sk-SK" sz="2000" dirty="0" smtClean="0"/>
              <a:t>počas behu, bez vypínania zariadenia</a:t>
            </a:r>
            <a:br>
              <a:rPr lang="sk-SK" sz="2000" dirty="0" smtClean="0"/>
            </a:br>
            <a:endParaRPr lang="sk-SK" sz="2000" dirty="0" smtClean="0"/>
          </a:p>
        </p:txBody>
      </p:sp>
    </p:spTree>
    <p:extLst>
      <p:ext uri="{BB962C8B-B14F-4D97-AF65-F5344CB8AC3E}">
        <p14:creationId xmlns:p14="http://schemas.microsoft.com/office/powerpoint/2010/main" val="227214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Softvérové vybavenie sieťových zariadení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 dirty="0" smtClean="0"/>
              <a:t>Každé sieťové zariadenie, či už koncové alebo medziľahlé, pracuje s vnútorným softvérovým vybavením, ktoré sa nazýva operačný systém alebo firmvér</a:t>
            </a:r>
          </a:p>
          <a:p>
            <a:r>
              <a:rPr lang="sk-SK" dirty="0"/>
              <a:t>Na Cisco zariadeniach sa v súčasnosti najčastejšie používajú tieto operačné systémy</a:t>
            </a:r>
          </a:p>
          <a:p>
            <a:pPr lvl="1"/>
            <a:r>
              <a:rPr lang="sk-SK" b="1" dirty="0">
                <a:solidFill>
                  <a:schemeClr val="tx2"/>
                </a:solidFill>
              </a:rPr>
              <a:t>IOS</a:t>
            </a:r>
            <a:r>
              <a:rPr lang="sk-SK" dirty="0"/>
              <a:t> (Internetwork Operating System): Najstarší OS, postavený na vlastnom monolitickom jadre, používa sa na väčšine smerovačov a prepínačov, stále vyvíjaný, ale v princípe už zastaralý</a:t>
            </a:r>
          </a:p>
          <a:p>
            <a:pPr lvl="1"/>
            <a:r>
              <a:rPr lang="sk-SK" b="1" dirty="0">
                <a:solidFill>
                  <a:schemeClr val="tx2"/>
                </a:solidFill>
              </a:rPr>
              <a:t>IOS-XR</a:t>
            </a:r>
            <a:r>
              <a:rPr lang="sk-SK" dirty="0"/>
              <a:t>: Postavený na komerčnom mikrojadre QNX, používa sa len na smerovačoch najvyššej triedy (ASR9000, CRS-1, CRS-3)</a:t>
            </a:r>
          </a:p>
          <a:p>
            <a:pPr lvl="1"/>
            <a:r>
              <a:rPr lang="sk-SK" b="1" dirty="0">
                <a:solidFill>
                  <a:schemeClr val="tx2"/>
                </a:solidFill>
              </a:rPr>
              <a:t>IOS-XE</a:t>
            </a:r>
            <a:r>
              <a:rPr lang="sk-SK" dirty="0"/>
              <a:t>: Postavený na jadre Linux, používa sa len na zariadeniach vyššej triedy (ASR1000, Catalyst 4500E)</a:t>
            </a:r>
          </a:p>
          <a:p>
            <a:pPr lvl="1"/>
            <a:r>
              <a:rPr lang="sk-SK" b="1" dirty="0">
                <a:solidFill>
                  <a:schemeClr val="tx2"/>
                </a:solidFill>
              </a:rPr>
              <a:t>NX-OS</a:t>
            </a:r>
            <a:r>
              <a:rPr lang="sk-SK" dirty="0"/>
              <a:t>: Postavený na jadre Linux, používa sa len na prepínačoch Nexus určených pre dátové centrá</a:t>
            </a:r>
          </a:p>
          <a:p>
            <a:pPr lvl="1"/>
            <a:r>
              <a:rPr lang="sk-SK" b="1" dirty="0">
                <a:solidFill>
                  <a:schemeClr val="tx2"/>
                </a:solidFill>
              </a:rPr>
              <a:t>ASA OS</a:t>
            </a:r>
            <a:r>
              <a:rPr lang="sk-SK" dirty="0"/>
              <a:t>: Postavený na jadre Linux, používa sa len na firewalloch ASA</a:t>
            </a:r>
          </a:p>
          <a:p>
            <a:r>
              <a:rPr lang="sk-SK" dirty="0"/>
              <a:t>My budeme na zariadeniach pracovať s operačným systémom Cisco IOS (nemýliť si s Apple iOS </a:t>
            </a:r>
            <a:r>
              <a:rPr lang="sk-SK" dirty="0">
                <a:sym typeface="Wingdings" pitchFamily="2" charset="2"/>
              </a:rPr>
              <a:t></a:t>
            </a:r>
            <a:r>
              <a:rPr lang="sk-SK" dirty="0" smtClean="0">
                <a:sym typeface="Wingdings" pitchFamily="2" charset="2"/>
              </a:rPr>
              <a:t>)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377073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15"/>
          <a:stretch/>
        </p:blipFill>
        <p:spPr bwMode="auto">
          <a:xfrm>
            <a:off x="1277888" y="4869160"/>
            <a:ext cx="6588224" cy="1473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Internetwork Operating System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IOS je špecializovaný sieťový operačný systém</a:t>
            </a:r>
          </a:p>
          <a:p>
            <a:pPr lvl="1"/>
            <a:r>
              <a:rPr lang="sk-SK" sz="1800" dirty="0" smtClean="0"/>
              <a:t>Stará sa o riadenie hardvéru sieťového zariadenia (obsahuje ovládače), prideľuje systémové prostriedky bežiacim procesom (procesor, pamäť, I/O periférie, ...)</a:t>
            </a:r>
          </a:p>
          <a:p>
            <a:pPr lvl="1"/>
            <a:r>
              <a:rPr lang="sk-SK" sz="1800" dirty="0" smtClean="0"/>
              <a:t>Vykonáva sieťové operácie (prepínanie, smerovanie, filtrovanie, beh rôznych riadiacich protokolov, ...)</a:t>
            </a:r>
          </a:p>
          <a:p>
            <a:pPr lvl="1"/>
            <a:r>
              <a:rPr lang="sk-SK" sz="1800" dirty="0" smtClean="0"/>
              <a:t>Je optimalizovaný pre vykonávanie sieťových operácií</a:t>
            </a:r>
          </a:p>
          <a:p>
            <a:r>
              <a:rPr lang="sk-SK" sz="2000" dirty="0" smtClean="0"/>
              <a:t>IOS je komerčný softvér</a:t>
            </a:r>
          </a:p>
          <a:p>
            <a:pPr lvl="1"/>
            <a:r>
              <a:rPr lang="sk-SK" sz="1800" dirty="0" smtClean="0"/>
              <a:t>Nie je voľne dostupný ani šíriteľný, jedná sa o platený softvér</a:t>
            </a:r>
          </a:p>
          <a:p>
            <a:pPr lvl="1"/>
            <a:r>
              <a:rPr lang="sk-SK" sz="1800" dirty="0" smtClean="0"/>
              <a:t>Legálne použitie IOSu je podmienené zakúpením licencie</a:t>
            </a:r>
          </a:p>
        </p:txBody>
      </p:sp>
    </p:spTree>
    <p:extLst>
      <p:ext uri="{BB962C8B-B14F-4D97-AF65-F5344CB8AC3E}">
        <p14:creationId xmlns:p14="http://schemas.microsoft.com/office/powerpoint/2010/main" val="177698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Spôsob konfigurácie zariadení s IOS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Zariadenie, na ktorom beží IOS, sa ovláda a nastavuje pomocou textového príkazového riadku</a:t>
            </a:r>
          </a:p>
          <a:p>
            <a:pPr lvl="1"/>
            <a:r>
              <a:rPr lang="sk-SK" sz="1800" dirty="0" smtClean="0"/>
              <a:t>Tzv. CLI – Command Line Interface</a:t>
            </a:r>
          </a:p>
          <a:p>
            <a:pPr lvl="1"/>
            <a:r>
              <a:rPr lang="sk-SK" sz="1800" dirty="0" smtClean="0"/>
              <a:t>Existujú i grafické utility na „komfortnú“ konfiguráciu, avšak tými sa nebudeme vôbec zaoberať (sú pre amatérov, nie pre profíkov </a:t>
            </a:r>
            <a:r>
              <a:rPr lang="sk-SK" sz="1800" dirty="0" smtClean="0">
                <a:sym typeface="Wingdings" pitchFamily="2" charset="2"/>
              </a:rPr>
              <a:t>)</a:t>
            </a:r>
            <a:endParaRPr lang="sk-SK" sz="1800" dirty="0" smtClean="0"/>
          </a:p>
          <a:p>
            <a:r>
              <a:rPr lang="sk-SK" sz="2000" dirty="0" smtClean="0"/>
              <a:t>Prístup k príkazovému riadku je možné získať viacerými spôsobmi</a:t>
            </a:r>
          </a:p>
          <a:p>
            <a:pPr lvl="1"/>
            <a:r>
              <a:rPr lang="sk-SK" sz="1800" dirty="0" smtClean="0"/>
              <a:t>Pripojením konzolového (rollover) kábla k portu CON alebo AUX a konfigurácia cez COM port počítača pomocou terminálového emulátora</a:t>
            </a:r>
          </a:p>
          <a:p>
            <a:pPr lvl="1"/>
            <a:endParaRPr lang="sk-SK" sz="1800" dirty="0"/>
          </a:p>
          <a:p>
            <a:pPr lvl="1"/>
            <a:endParaRPr lang="sk-SK" sz="1800" dirty="0" smtClean="0"/>
          </a:p>
          <a:p>
            <a:pPr lvl="1"/>
            <a:endParaRPr lang="sk-SK" sz="1800" dirty="0"/>
          </a:p>
          <a:p>
            <a:pPr lvl="1"/>
            <a:endParaRPr lang="sk-SK" sz="1800" dirty="0" smtClean="0"/>
          </a:p>
          <a:p>
            <a:pPr lvl="1"/>
            <a:endParaRPr lang="sk-SK" sz="1800" dirty="0" smtClean="0"/>
          </a:p>
          <a:p>
            <a:pPr lvl="1"/>
            <a:r>
              <a:rPr lang="sk-SK" sz="1800" dirty="0" smtClean="0"/>
              <a:t>Prostredníctvom protokolu </a:t>
            </a:r>
            <a:r>
              <a:rPr lang="sk-SK" sz="1800" b="1" dirty="0" smtClean="0">
                <a:solidFill>
                  <a:schemeClr val="accent1"/>
                </a:solidFill>
              </a:rPr>
              <a:t>Telnet</a:t>
            </a:r>
            <a:r>
              <a:rPr lang="sk-SK" sz="1800" dirty="0" smtClean="0"/>
              <a:t> alebo </a:t>
            </a:r>
            <a:r>
              <a:rPr lang="sk-SK" sz="1800" b="1" dirty="0" smtClean="0">
                <a:solidFill>
                  <a:schemeClr val="accent1"/>
                </a:solidFill>
              </a:rPr>
              <a:t>SSH</a:t>
            </a:r>
            <a:r>
              <a:rPr lang="sk-SK" sz="1800" dirty="0" smtClean="0"/>
              <a:t> (avšak zariadenie už musí byť nakonfigurované, mať funkčnú sieťovú konektivitu a umožňovať takýto vzdialený prístup)</a:t>
            </a:r>
            <a:endParaRPr lang="sk-SK" sz="1800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04" b="41480"/>
          <a:stretch/>
        </p:blipFill>
        <p:spPr bwMode="auto">
          <a:xfrm>
            <a:off x="1324769" y="4022087"/>
            <a:ext cx="6494463" cy="1351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751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sk-SK" dirty="0" smtClean="0"/>
              <a:t>Prístup k IOS CLI cez konzolu a program HyperTerminal</a:t>
            </a:r>
            <a:endParaRPr lang="en-US" dirty="0" smtClean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79" y="1143000"/>
            <a:ext cx="8075242" cy="5410200"/>
          </a:xfrm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2312988"/>
            <a:ext cx="3340100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AutoShape 5"/>
          <p:cNvSpPr>
            <a:spLocks/>
          </p:cNvSpPr>
          <p:nvPr/>
        </p:nvSpPr>
        <p:spPr bwMode="auto">
          <a:xfrm>
            <a:off x="900113" y="5976938"/>
            <a:ext cx="1890712" cy="881062"/>
          </a:xfrm>
          <a:prstGeom prst="borderCallout1">
            <a:avLst>
              <a:gd name="adj1" fmla="val 12972"/>
              <a:gd name="adj2" fmla="val 104032"/>
              <a:gd name="adj3" fmla="val -104144"/>
              <a:gd name="adj4" fmla="val 126616"/>
            </a:avLst>
          </a:prstGeom>
          <a:solidFill>
            <a:srgbClr val="EFF6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sk-SK" sz="1800" dirty="0" smtClean="0"/>
              <a:t>Výber COM portu</a:t>
            </a:r>
            <a:r>
              <a:rPr lang="sk-SK" sz="1800" dirty="0"/>
              <a:t> </a:t>
            </a:r>
            <a:r>
              <a:rPr lang="sk-SK" sz="1800" dirty="0" smtClean="0"/>
              <a:t>na počítači</a:t>
            </a:r>
            <a:endParaRPr lang="en-US" sz="1800" dirty="0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751388" y="2312988"/>
            <a:ext cx="2860675" cy="4545012"/>
            <a:chOff x="2993" y="1457"/>
            <a:chExt cx="1802" cy="2863"/>
          </a:xfrm>
        </p:grpSpPr>
        <p:pic>
          <p:nvPicPr>
            <p:cNvPr id="27655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3" y="1457"/>
              <a:ext cx="1802" cy="2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6" name="AutoShape 8"/>
            <p:cNvSpPr>
              <a:spLocks/>
            </p:cNvSpPr>
            <p:nvPr/>
          </p:nvSpPr>
          <p:spPr bwMode="auto">
            <a:xfrm>
              <a:off x="2993" y="3765"/>
              <a:ext cx="1191" cy="555"/>
            </a:xfrm>
            <a:prstGeom prst="borderCallout1">
              <a:avLst>
                <a:gd name="adj1" fmla="val 12972"/>
                <a:gd name="adj2" fmla="val 104032"/>
                <a:gd name="adj3" fmla="val -78917"/>
                <a:gd name="adj4" fmla="val 105963"/>
              </a:avLst>
            </a:prstGeom>
            <a:solidFill>
              <a:srgbClr val="EFF6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lnSpc>
                  <a:spcPct val="100000"/>
                </a:lnSpc>
              </a:pPr>
              <a:r>
                <a:rPr lang="sk-SK" sz="1800" dirty="0" smtClean="0"/>
                <a:t>Povinné parametre COM portu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6120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Prístup k IOS CLI cez konzolu a program PuTTY</a:t>
            </a:r>
            <a:endParaRPr lang="en-US" dirty="0" smtClean="0"/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321" y="1700808"/>
            <a:ext cx="434340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1" y="1700808"/>
            <a:ext cx="434340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1534796" y="2913658"/>
            <a:ext cx="2700338" cy="468313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sk-SK"/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5098734" y="4929783"/>
            <a:ext cx="576262" cy="217488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3421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9"/>
          <a:stretch/>
        </p:blipFill>
        <p:spPr bwMode="auto">
          <a:xfrm>
            <a:off x="2771800" y="3734408"/>
            <a:ext cx="6372200" cy="3123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Konfigurácia na IOS zariadeniach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24744"/>
            <a:ext cx="8496944" cy="5410200"/>
          </a:xfrm>
        </p:spPr>
        <p:txBody>
          <a:bodyPr>
            <a:normAutofit/>
          </a:bodyPr>
          <a:lstStyle/>
          <a:p>
            <a:r>
              <a:rPr lang="sk-SK" sz="2000" dirty="0" smtClean="0"/>
              <a:t>IOS rozlišuje dva druhy konfigurácie</a:t>
            </a:r>
          </a:p>
          <a:p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startup-config</a:t>
            </a:r>
            <a:r>
              <a:rPr lang="sk-SK" sz="2000" dirty="0"/>
              <a:t> – uložená konfigurácia použitá pri </a:t>
            </a:r>
            <a:r>
              <a:rPr lang="sk-SK" sz="2000" dirty="0" smtClean="0"/>
              <a:t>štarte IOSu</a:t>
            </a:r>
            <a:endParaRPr lang="sk-SK" sz="2000" dirty="0"/>
          </a:p>
          <a:p>
            <a:pPr lvl="1"/>
            <a:r>
              <a:rPr lang="sk-SK" sz="1800" dirty="0" smtClean="0"/>
              <a:t>Súbor s konfiguráciou uložený v trvalej pamäti NVRAM, ktorý sa načíta pri štarte operačného systému</a:t>
            </a:r>
          </a:p>
          <a:p>
            <a:pPr lvl="1"/>
            <a:r>
              <a:rPr lang="sk-SK" sz="1800" dirty="0" smtClean="0"/>
              <a:t>Po štarte operačného systému a prvotnom načítaní sa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startup-config</a:t>
            </a:r>
            <a:r>
              <a:rPr lang="sk-SK" sz="1800" dirty="0" smtClean="0"/>
              <a:t> viac počas behu IOS nepoužíva</a:t>
            </a:r>
          </a:p>
          <a:p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running-config</a:t>
            </a:r>
            <a:r>
              <a:rPr lang="sk-SK" sz="2000" dirty="0"/>
              <a:t> – aktuálna bežiaca konfigurácia</a:t>
            </a:r>
          </a:p>
          <a:p>
            <a:pPr lvl="1"/>
            <a:r>
              <a:rPr lang="sk-SK" sz="1800" dirty="0" smtClean="0"/>
              <a:t>Aktuálna aktívna konfigurácia v RAM</a:t>
            </a:r>
          </a:p>
          <a:p>
            <a:pPr lvl="1"/>
            <a:r>
              <a:rPr lang="sk-SK" sz="1800" dirty="0" smtClean="0"/>
              <a:t>Pri štarte IOS sa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startup-config</a:t>
            </a:r>
            <a:r>
              <a:rPr lang="sk-SK" sz="1800" dirty="0" smtClean="0"/>
              <a:t/>
            </a:r>
            <a:br>
              <a:rPr lang="sk-SK" sz="1800" dirty="0" smtClean="0"/>
            </a:br>
            <a:r>
              <a:rPr lang="sk-SK" sz="1800" dirty="0" smtClean="0"/>
              <a:t>kopíruje do RAM a tým sa z neho</a:t>
            </a:r>
            <a:br>
              <a:rPr lang="sk-SK" sz="1800" dirty="0" smtClean="0"/>
            </a:br>
            <a:r>
              <a:rPr lang="sk-SK" sz="1800" dirty="0" smtClean="0"/>
              <a:t>stane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running-config</a:t>
            </a:r>
            <a:endParaRPr lang="sk-SK" sz="1800" dirty="0" smtClean="0"/>
          </a:p>
          <a:p>
            <a:pPr lvl="1"/>
            <a:r>
              <a:rPr lang="sk-SK" sz="1800" dirty="0" smtClean="0"/>
              <a:t>Počas behu IOSu je túto</a:t>
            </a:r>
            <a:br>
              <a:rPr lang="sk-SK" sz="1800" dirty="0" smtClean="0"/>
            </a:br>
            <a:r>
              <a:rPr lang="sk-SK" sz="1800" dirty="0" smtClean="0"/>
              <a:t>konfiguráciu možné meniť,</a:t>
            </a:r>
            <a:br>
              <a:rPr lang="sk-SK" sz="1800" dirty="0" smtClean="0"/>
            </a:br>
            <a:r>
              <a:rPr lang="sk-SK" sz="1800" dirty="0" smtClean="0"/>
              <a:t>prípadne uložiť ako</a:t>
            </a:r>
            <a:br>
              <a:rPr lang="sk-SK" sz="1800" dirty="0" smtClean="0"/>
            </a:b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startup-config</a:t>
            </a:r>
          </a:p>
        </p:txBody>
      </p:sp>
    </p:spTree>
    <p:extLst>
      <p:ext uri="{BB962C8B-B14F-4D97-AF65-F5344CB8AC3E}">
        <p14:creationId xmlns:p14="http://schemas.microsoft.com/office/powerpoint/2010/main" val="217936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ChangeArrowheads="1"/>
          </p:cNvSpPr>
          <p:nvPr/>
        </p:nvSpPr>
        <p:spPr bwMode="auto">
          <a:xfrm>
            <a:off x="0" y="2986088"/>
            <a:ext cx="9144000" cy="3871912"/>
          </a:xfrm>
          <a:prstGeom prst="rect">
            <a:avLst/>
          </a:prstGeom>
          <a:gradFill rotWithShape="1">
            <a:gsLst>
              <a:gs pos="0">
                <a:srgbClr val="595959">
                  <a:alpha val="0"/>
                </a:srgbClr>
              </a:gs>
              <a:gs pos="100000">
                <a:srgbClr val="C0C0C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12291" name="Rectangle 253"/>
          <p:cNvSpPr>
            <a:spLocks noChangeArrowheads="1"/>
          </p:cNvSpPr>
          <p:nvPr/>
        </p:nvSpPr>
        <p:spPr bwMode="auto">
          <a:xfrm>
            <a:off x="374650" y="3240088"/>
            <a:ext cx="1384300" cy="2819400"/>
          </a:xfrm>
          <a:prstGeom prst="rect">
            <a:avLst/>
          </a:prstGeom>
          <a:gradFill rotWithShape="1">
            <a:gsLst>
              <a:gs pos="0">
                <a:srgbClr val="47B0D5">
                  <a:alpha val="89000"/>
                </a:srgbClr>
              </a:gs>
              <a:gs pos="100000">
                <a:srgbClr val="003D55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82124" tIns="41061" rIns="82124" bIns="4106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292" name="Rectangle 254"/>
          <p:cNvSpPr>
            <a:spLocks noChangeArrowheads="1"/>
          </p:cNvSpPr>
          <p:nvPr/>
        </p:nvSpPr>
        <p:spPr bwMode="auto">
          <a:xfrm>
            <a:off x="2125663" y="3240088"/>
            <a:ext cx="1384300" cy="2819400"/>
          </a:xfrm>
          <a:prstGeom prst="rect">
            <a:avLst/>
          </a:prstGeom>
          <a:gradFill rotWithShape="1">
            <a:gsLst>
              <a:gs pos="0">
                <a:srgbClr val="47B0D5">
                  <a:alpha val="89000"/>
                </a:srgbClr>
              </a:gs>
              <a:gs pos="100000">
                <a:srgbClr val="003D55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82124" tIns="41061" rIns="82124" bIns="4106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293" name="Rectangle 255"/>
          <p:cNvSpPr>
            <a:spLocks noChangeArrowheads="1"/>
          </p:cNvSpPr>
          <p:nvPr/>
        </p:nvSpPr>
        <p:spPr bwMode="auto">
          <a:xfrm>
            <a:off x="3876675" y="3240088"/>
            <a:ext cx="1384300" cy="2819400"/>
          </a:xfrm>
          <a:prstGeom prst="rect">
            <a:avLst/>
          </a:prstGeom>
          <a:gradFill rotWithShape="1">
            <a:gsLst>
              <a:gs pos="0">
                <a:srgbClr val="47B0D5">
                  <a:alpha val="89000"/>
                </a:srgbClr>
              </a:gs>
              <a:gs pos="100000">
                <a:srgbClr val="003D55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82124" tIns="41061" rIns="82124" bIns="4106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294" name="Rectangle 256"/>
          <p:cNvSpPr>
            <a:spLocks noChangeArrowheads="1"/>
          </p:cNvSpPr>
          <p:nvPr/>
        </p:nvSpPr>
        <p:spPr bwMode="auto">
          <a:xfrm>
            <a:off x="5630863" y="3240088"/>
            <a:ext cx="1384300" cy="2819400"/>
          </a:xfrm>
          <a:prstGeom prst="rect">
            <a:avLst/>
          </a:prstGeom>
          <a:gradFill rotWithShape="1">
            <a:gsLst>
              <a:gs pos="0">
                <a:srgbClr val="47B0D5">
                  <a:alpha val="89000"/>
                </a:srgbClr>
              </a:gs>
              <a:gs pos="100000">
                <a:srgbClr val="003D55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82124" tIns="41061" rIns="82124" bIns="4106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295" name="Rectangle 257"/>
          <p:cNvSpPr>
            <a:spLocks noChangeArrowheads="1"/>
          </p:cNvSpPr>
          <p:nvPr/>
        </p:nvSpPr>
        <p:spPr bwMode="auto">
          <a:xfrm>
            <a:off x="7378700" y="3240088"/>
            <a:ext cx="1384300" cy="2819400"/>
          </a:xfrm>
          <a:prstGeom prst="rect">
            <a:avLst/>
          </a:prstGeom>
          <a:gradFill rotWithShape="1">
            <a:gsLst>
              <a:gs pos="0">
                <a:srgbClr val="47B0D5">
                  <a:alpha val="89000"/>
                </a:srgbClr>
              </a:gs>
              <a:gs pos="100000">
                <a:srgbClr val="003D55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82124" tIns="41061" rIns="82124" bIns="4106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296" name="Rectangle 10"/>
          <p:cNvSpPr>
            <a:spLocks noChangeArrowheads="1"/>
          </p:cNvSpPr>
          <p:nvPr/>
        </p:nvSpPr>
        <p:spPr bwMode="auto">
          <a:xfrm>
            <a:off x="1549400" y="1289050"/>
            <a:ext cx="6032500" cy="10525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folHlink">
                  <a:alpha val="35001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3025" tIns="36511" rIns="73025" bIns="3651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12297" name="Rectangle 250"/>
          <p:cNvSpPr>
            <a:spLocks noChangeArrowheads="1"/>
          </p:cNvSpPr>
          <p:nvPr/>
        </p:nvSpPr>
        <p:spPr bwMode="auto">
          <a:xfrm>
            <a:off x="1533525" y="2073275"/>
            <a:ext cx="6048375" cy="285750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4999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1" rIns="73025" bIns="3651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298" name="Text Box 56"/>
          <p:cNvSpPr txBox="1">
            <a:spLocks noChangeArrowheads="1"/>
          </p:cNvSpPr>
          <p:nvPr/>
        </p:nvSpPr>
        <p:spPr bwMode="auto">
          <a:xfrm>
            <a:off x="2420938" y="1597025"/>
            <a:ext cx="4292600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>
            <a:spAutoFit/>
          </a:bodyPr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sk-SK" sz="2600">
                <a:solidFill>
                  <a:srgbClr val="84610A"/>
                </a:solidFill>
              </a:rPr>
              <a:t>Vzťah kurzov k certifikáciám</a:t>
            </a:r>
            <a:endParaRPr lang="en-US" sz="2600">
              <a:solidFill>
                <a:srgbClr val="84610A"/>
              </a:solidFill>
            </a:endParaRPr>
          </a:p>
        </p:txBody>
      </p:sp>
      <p:sp>
        <p:nvSpPr>
          <p:cNvPr id="12299" name="Rectangle 258"/>
          <p:cNvSpPr>
            <a:spLocks noChangeArrowheads="1"/>
          </p:cNvSpPr>
          <p:nvPr/>
        </p:nvSpPr>
        <p:spPr bwMode="auto">
          <a:xfrm rot="10800000">
            <a:off x="0" y="3228975"/>
            <a:ext cx="9144000" cy="212725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4999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1" rIns="73025" bIns="3651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300" name="Rectangle 8"/>
          <p:cNvSpPr>
            <a:spLocks noChangeArrowheads="1"/>
          </p:cNvSpPr>
          <p:nvPr/>
        </p:nvSpPr>
        <p:spPr bwMode="auto">
          <a:xfrm rot="5400000">
            <a:off x="4076700" y="-1824037"/>
            <a:ext cx="990600" cy="9144000"/>
          </a:xfrm>
          <a:prstGeom prst="rect">
            <a:avLst/>
          </a:prstGeom>
          <a:solidFill>
            <a:srgbClr val="0136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lIns="73025" tIns="36511" rIns="73025" bIns="3651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grpSp>
        <p:nvGrpSpPr>
          <p:cNvPr id="12301" name="Group 308"/>
          <p:cNvGrpSpPr>
            <a:grpSpLocks/>
          </p:cNvGrpSpPr>
          <p:nvPr/>
        </p:nvGrpSpPr>
        <p:grpSpPr bwMode="auto">
          <a:xfrm>
            <a:off x="1914525" y="2254250"/>
            <a:ext cx="5276850" cy="1000125"/>
            <a:chOff x="1206" y="1320"/>
            <a:chExt cx="3324" cy="654"/>
          </a:xfrm>
        </p:grpSpPr>
        <p:sp>
          <p:nvSpPr>
            <p:cNvPr id="12345" name="Line 304"/>
            <p:cNvSpPr>
              <a:spLocks noChangeShapeType="1"/>
            </p:cNvSpPr>
            <p:nvPr/>
          </p:nvSpPr>
          <p:spPr bwMode="auto">
            <a:xfrm>
              <a:off x="1206" y="1320"/>
              <a:ext cx="0" cy="6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124" tIns="41061" rIns="82124" bIns="41061" anchor="ctr">
              <a:spAutoFit/>
            </a:bodyPr>
            <a:lstStyle/>
            <a:p>
              <a:endParaRPr lang="sk-SK"/>
            </a:p>
          </p:txBody>
        </p:sp>
        <p:sp>
          <p:nvSpPr>
            <p:cNvPr id="12346" name="Line 305"/>
            <p:cNvSpPr>
              <a:spLocks noChangeShapeType="1"/>
            </p:cNvSpPr>
            <p:nvPr/>
          </p:nvSpPr>
          <p:spPr bwMode="auto">
            <a:xfrm>
              <a:off x="2314" y="1320"/>
              <a:ext cx="0" cy="6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124" tIns="41061" rIns="82124" bIns="41061" anchor="ctr">
              <a:spAutoFit/>
            </a:bodyPr>
            <a:lstStyle/>
            <a:p>
              <a:endParaRPr lang="sk-SK"/>
            </a:p>
          </p:txBody>
        </p:sp>
        <p:sp>
          <p:nvSpPr>
            <p:cNvPr id="12347" name="Line 306"/>
            <p:cNvSpPr>
              <a:spLocks noChangeShapeType="1"/>
            </p:cNvSpPr>
            <p:nvPr/>
          </p:nvSpPr>
          <p:spPr bwMode="auto">
            <a:xfrm>
              <a:off x="3422" y="1320"/>
              <a:ext cx="0" cy="6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124" tIns="41061" rIns="82124" bIns="41061" anchor="ctr">
              <a:spAutoFit/>
            </a:bodyPr>
            <a:lstStyle/>
            <a:p>
              <a:endParaRPr lang="sk-SK"/>
            </a:p>
          </p:txBody>
        </p:sp>
        <p:sp>
          <p:nvSpPr>
            <p:cNvPr id="12348" name="Line 307"/>
            <p:cNvSpPr>
              <a:spLocks noChangeShapeType="1"/>
            </p:cNvSpPr>
            <p:nvPr/>
          </p:nvSpPr>
          <p:spPr bwMode="auto">
            <a:xfrm>
              <a:off x="4530" y="1320"/>
              <a:ext cx="0" cy="6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124" tIns="41061" rIns="82124" bIns="41061" anchor="ctr">
              <a:spAutoFit/>
            </a:bodyPr>
            <a:lstStyle/>
            <a:p>
              <a:endParaRPr lang="sk-SK"/>
            </a:p>
          </p:txBody>
        </p:sp>
      </p:grpSp>
      <p:sp>
        <p:nvSpPr>
          <p:cNvPr id="12302" name="Rectangle 8"/>
          <p:cNvSpPr>
            <a:spLocks noChangeArrowheads="1"/>
          </p:cNvSpPr>
          <p:nvPr/>
        </p:nvSpPr>
        <p:spPr bwMode="auto">
          <a:xfrm rot="5400000">
            <a:off x="4111625" y="-1782762"/>
            <a:ext cx="914400" cy="9061450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14998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wrap="none" lIns="73025" tIns="36511" rIns="73025" bIns="3651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12303" name="AutoShape 17"/>
          <p:cNvSpPr>
            <a:spLocks noChangeArrowheads="1"/>
          </p:cNvSpPr>
          <p:nvPr/>
        </p:nvSpPr>
        <p:spPr bwMode="auto">
          <a:xfrm>
            <a:off x="0" y="2341563"/>
            <a:ext cx="9144000" cy="812800"/>
          </a:xfrm>
          <a:prstGeom prst="homePlate">
            <a:avLst>
              <a:gd name="adj" fmla="val 64635"/>
            </a:avLst>
          </a:prstGeom>
          <a:gradFill rotWithShape="1">
            <a:gsLst>
              <a:gs pos="0">
                <a:srgbClr val="0183B7">
                  <a:alpha val="0"/>
                </a:srgb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144" tIns="9144" rIns="9144" bIns="9144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12304" name="Text Box 63"/>
          <p:cNvSpPr txBox="1">
            <a:spLocks noChangeArrowheads="1"/>
          </p:cNvSpPr>
          <p:nvPr/>
        </p:nvSpPr>
        <p:spPr bwMode="auto">
          <a:xfrm>
            <a:off x="365125" y="2584450"/>
            <a:ext cx="1389063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600" b="1">
                <a:solidFill>
                  <a:srgbClr val="FFFFFF"/>
                </a:solidFill>
              </a:rPr>
              <a:t>CompTIA  A+</a:t>
            </a:r>
          </a:p>
        </p:txBody>
      </p:sp>
      <p:sp>
        <p:nvSpPr>
          <p:cNvPr id="12305" name="Text Box 63"/>
          <p:cNvSpPr txBox="1">
            <a:spLocks noChangeArrowheads="1"/>
          </p:cNvSpPr>
          <p:nvPr/>
        </p:nvSpPr>
        <p:spPr bwMode="auto">
          <a:xfrm>
            <a:off x="2332038" y="2487613"/>
            <a:ext cx="96202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1">
                <a:solidFill>
                  <a:srgbClr val="FFFFFF"/>
                </a:solidFill>
              </a:rPr>
              <a:t>CCNA</a:t>
            </a:r>
            <a:br>
              <a:rPr lang="en-US" sz="1600" b="1">
                <a:solidFill>
                  <a:srgbClr val="FFFFFF"/>
                </a:solidFill>
              </a:rPr>
            </a:br>
            <a:r>
              <a:rPr lang="en-US" sz="1600" b="1">
                <a:solidFill>
                  <a:srgbClr val="FFFFFF"/>
                </a:solidFill>
              </a:rPr>
              <a:t>CCENT</a:t>
            </a:r>
          </a:p>
        </p:txBody>
      </p:sp>
      <p:sp>
        <p:nvSpPr>
          <p:cNvPr id="12306" name="Text Box 63"/>
          <p:cNvSpPr txBox="1">
            <a:spLocks noChangeArrowheads="1"/>
          </p:cNvSpPr>
          <p:nvPr/>
        </p:nvSpPr>
        <p:spPr bwMode="auto">
          <a:xfrm>
            <a:off x="4090988" y="2487613"/>
            <a:ext cx="96202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1">
                <a:solidFill>
                  <a:srgbClr val="FFFFFF"/>
                </a:solidFill>
              </a:rPr>
              <a:t>CCNA</a:t>
            </a:r>
          </a:p>
        </p:txBody>
      </p:sp>
      <p:sp>
        <p:nvSpPr>
          <p:cNvPr id="12307" name="Text Box 63"/>
          <p:cNvSpPr txBox="1">
            <a:spLocks noChangeArrowheads="1"/>
          </p:cNvSpPr>
          <p:nvPr/>
        </p:nvSpPr>
        <p:spPr bwMode="auto">
          <a:xfrm>
            <a:off x="5846763" y="2487613"/>
            <a:ext cx="96202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1">
                <a:solidFill>
                  <a:srgbClr val="FFFFFF"/>
                </a:solidFill>
              </a:rPr>
              <a:t>CCNA</a:t>
            </a:r>
            <a:br>
              <a:rPr lang="en-US" sz="1600" b="1">
                <a:solidFill>
                  <a:srgbClr val="FFFFFF"/>
                </a:solidFill>
              </a:rPr>
            </a:br>
            <a:r>
              <a:rPr lang="en-US" sz="1600" b="1">
                <a:solidFill>
                  <a:srgbClr val="FFFFFF"/>
                </a:solidFill>
              </a:rPr>
              <a:t>Security</a:t>
            </a:r>
          </a:p>
        </p:txBody>
      </p:sp>
      <p:sp>
        <p:nvSpPr>
          <p:cNvPr id="12308" name="Text Box 63"/>
          <p:cNvSpPr txBox="1">
            <a:spLocks noChangeArrowheads="1"/>
          </p:cNvSpPr>
          <p:nvPr/>
        </p:nvSpPr>
        <p:spPr bwMode="auto">
          <a:xfrm>
            <a:off x="7585075" y="2487613"/>
            <a:ext cx="96202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1">
                <a:solidFill>
                  <a:srgbClr val="FFFFFF"/>
                </a:solidFill>
              </a:rPr>
              <a:t>CCNP</a:t>
            </a:r>
          </a:p>
        </p:txBody>
      </p:sp>
      <p:sp>
        <p:nvSpPr>
          <p:cNvPr id="12309" name="Rectangle 8"/>
          <p:cNvSpPr>
            <a:spLocks noChangeArrowheads="1"/>
          </p:cNvSpPr>
          <p:nvPr/>
        </p:nvSpPr>
        <p:spPr bwMode="auto">
          <a:xfrm rot="5400000">
            <a:off x="4056062" y="2139951"/>
            <a:ext cx="606425" cy="8718550"/>
          </a:xfrm>
          <a:prstGeom prst="rect">
            <a:avLst/>
          </a:prstGeom>
          <a:gradFill rotWithShape="1">
            <a:gsLst>
              <a:gs pos="0">
                <a:srgbClr val="001923">
                  <a:alpha val="0"/>
                </a:srgbClr>
              </a:gs>
              <a:gs pos="100000">
                <a:srgbClr val="01364B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wrap="none" lIns="73025" tIns="36511" rIns="73025" bIns="3651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12310" name="AutoShape 17"/>
          <p:cNvSpPr>
            <a:spLocks noChangeArrowheads="1"/>
          </p:cNvSpPr>
          <p:nvPr/>
        </p:nvSpPr>
        <p:spPr bwMode="auto">
          <a:xfrm>
            <a:off x="0" y="6245225"/>
            <a:ext cx="9144000" cy="500063"/>
          </a:xfrm>
          <a:prstGeom prst="homePlate">
            <a:avLst>
              <a:gd name="adj" fmla="val 66370"/>
            </a:avLst>
          </a:prstGeom>
          <a:solidFill>
            <a:srgbClr val="015F85">
              <a:alpha val="9882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144" tIns="9144" rIns="9144" bIns="9144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12311" name="Rectangle 8"/>
          <p:cNvSpPr>
            <a:spLocks noChangeArrowheads="1"/>
          </p:cNvSpPr>
          <p:nvPr/>
        </p:nvSpPr>
        <p:spPr bwMode="auto">
          <a:xfrm rot="5400000">
            <a:off x="3968750" y="2325688"/>
            <a:ext cx="382587" cy="8320088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14998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wrap="none" lIns="73025" tIns="36511" rIns="73025" bIns="3651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12312" name="Text Box 13"/>
          <p:cNvSpPr txBox="1">
            <a:spLocks noChangeArrowheads="1"/>
          </p:cNvSpPr>
          <p:nvPr/>
        </p:nvSpPr>
        <p:spPr bwMode="auto">
          <a:xfrm>
            <a:off x="1901825" y="6361113"/>
            <a:ext cx="5340350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" tIns="9144" rIns="9144" bIns="9144"/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sk-SK" sz="1800">
                <a:solidFill>
                  <a:srgbClr val="FFFFFF"/>
                </a:solidFill>
              </a:rPr>
              <a:t>Sieťové znalosti a zručnosti</a:t>
            </a: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2313" name="AutoShape 350"/>
          <p:cNvSpPr>
            <a:spLocks noChangeArrowheads="1"/>
          </p:cNvSpPr>
          <p:nvPr/>
        </p:nvSpPr>
        <p:spPr bwMode="auto">
          <a:xfrm rot="-5400000">
            <a:off x="426244" y="3680619"/>
            <a:ext cx="1293813" cy="561975"/>
          </a:xfrm>
          <a:prstGeom prst="homePlate">
            <a:avLst>
              <a:gd name="adj" fmla="val 34470"/>
            </a:avLst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35001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1" rIns="73025" bIns="3651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314" name="AutoShape 355"/>
          <p:cNvSpPr>
            <a:spLocks noChangeArrowheads="1"/>
          </p:cNvSpPr>
          <p:nvPr/>
        </p:nvSpPr>
        <p:spPr bwMode="auto">
          <a:xfrm rot="-5400000">
            <a:off x="2156619" y="3680619"/>
            <a:ext cx="1293813" cy="561975"/>
          </a:xfrm>
          <a:prstGeom prst="homePlate">
            <a:avLst>
              <a:gd name="adj" fmla="val 34470"/>
            </a:avLst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35001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1" rIns="73025" bIns="3651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315" name="AutoShape 356"/>
          <p:cNvSpPr>
            <a:spLocks noChangeArrowheads="1"/>
          </p:cNvSpPr>
          <p:nvPr/>
        </p:nvSpPr>
        <p:spPr bwMode="auto">
          <a:xfrm rot="-5400000">
            <a:off x="3929856" y="3680619"/>
            <a:ext cx="1293813" cy="561975"/>
          </a:xfrm>
          <a:prstGeom prst="homePlate">
            <a:avLst>
              <a:gd name="adj" fmla="val 34470"/>
            </a:avLst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35001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1" rIns="73025" bIns="3651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316" name="AutoShape 357"/>
          <p:cNvSpPr>
            <a:spLocks noChangeArrowheads="1"/>
          </p:cNvSpPr>
          <p:nvPr/>
        </p:nvSpPr>
        <p:spPr bwMode="auto">
          <a:xfrm rot="-5400000">
            <a:off x="5661819" y="3680619"/>
            <a:ext cx="1293813" cy="561975"/>
          </a:xfrm>
          <a:prstGeom prst="homePlate">
            <a:avLst>
              <a:gd name="adj" fmla="val 34470"/>
            </a:avLst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35001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1" rIns="73025" bIns="3651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317" name="AutoShape 358"/>
          <p:cNvSpPr>
            <a:spLocks noChangeArrowheads="1"/>
          </p:cNvSpPr>
          <p:nvPr/>
        </p:nvSpPr>
        <p:spPr bwMode="auto">
          <a:xfrm rot="-5400000">
            <a:off x="7427119" y="3680619"/>
            <a:ext cx="1293813" cy="561975"/>
          </a:xfrm>
          <a:prstGeom prst="homePlate">
            <a:avLst>
              <a:gd name="adj" fmla="val 34470"/>
            </a:avLst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35001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1" rIns="73025" bIns="3651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318" name="Freeform 15"/>
          <p:cNvSpPr>
            <a:spLocks/>
          </p:cNvSpPr>
          <p:nvPr/>
        </p:nvSpPr>
        <p:spPr bwMode="auto">
          <a:xfrm>
            <a:off x="2924175" y="4202113"/>
            <a:ext cx="1543050" cy="1149350"/>
          </a:xfrm>
          <a:custGeom>
            <a:avLst/>
            <a:gdLst>
              <a:gd name="T0" fmla="*/ 2147483647 w 1306"/>
              <a:gd name="T1" fmla="*/ 2147483647 h 758"/>
              <a:gd name="T2" fmla="*/ 2147483647 w 1306"/>
              <a:gd name="T3" fmla="*/ 2147483647 h 758"/>
              <a:gd name="T4" fmla="*/ 0 w 1306"/>
              <a:gd name="T5" fmla="*/ 2147483647 h 758"/>
              <a:gd name="T6" fmla="*/ 0 w 1306"/>
              <a:gd name="T7" fmla="*/ 0 h 758"/>
              <a:gd name="T8" fmla="*/ 2147483647 w 1306"/>
              <a:gd name="T9" fmla="*/ 2147483647 h 758"/>
              <a:gd name="T10" fmla="*/ 2147483647 w 1306"/>
              <a:gd name="T11" fmla="*/ 0 h 758"/>
              <a:gd name="T12" fmla="*/ 2147483647 w 1306"/>
              <a:gd name="T13" fmla="*/ 2147483647 h 75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06"/>
              <a:gd name="T22" fmla="*/ 0 h 758"/>
              <a:gd name="T23" fmla="*/ 1306 w 1306"/>
              <a:gd name="T24" fmla="*/ 758 h 75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06" h="758">
                <a:moveTo>
                  <a:pt x="1306" y="758"/>
                </a:moveTo>
                <a:cubicBezTo>
                  <a:pt x="1306" y="758"/>
                  <a:pt x="954" y="623"/>
                  <a:pt x="654" y="623"/>
                </a:cubicBezTo>
                <a:cubicBezTo>
                  <a:pt x="353" y="623"/>
                  <a:pt x="0" y="758"/>
                  <a:pt x="0" y="758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22" y="144"/>
                  <a:pt x="654" y="144"/>
                </a:cubicBezTo>
                <a:cubicBezTo>
                  <a:pt x="985" y="144"/>
                  <a:pt x="1306" y="0"/>
                  <a:pt x="1306" y="0"/>
                </a:cubicBezTo>
                <a:lnTo>
                  <a:pt x="1306" y="758"/>
                </a:lnTo>
                <a:close/>
              </a:path>
            </a:pathLst>
          </a:custGeom>
          <a:gradFill rotWithShape="1">
            <a:gsLst>
              <a:gs pos="0">
                <a:srgbClr val="808080">
                  <a:alpha val="81000"/>
                </a:srgbClr>
              </a:gs>
              <a:gs pos="100000">
                <a:srgbClr val="EFB52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sk-SK"/>
          </a:p>
        </p:txBody>
      </p:sp>
      <p:grpSp>
        <p:nvGrpSpPr>
          <p:cNvPr id="12319" name="Group 311"/>
          <p:cNvGrpSpPr>
            <a:grpSpLocks/>
          </p:cNvGrpSpPr>
          <p:nvPr/>
        </p:nvGrpSpPr>
        <p:grpSpPr bwMode="auto">
          <a:xfrm>
            <a:off x="533400" y="4398963"/>
            <a:ext cx="1063625" cy="1069975"/>
            <a:chOff x="336" y="2696"/>
            <a:chExt cx="670" cy="674"/>
          </a:xfrm>
        </p:grpSpPr>
        <p:grpSp>
          <p:nvGrpSpPr>
            <p:cNvPr id="12341" name="Group 263"/>
            <p:cNvGrpSpPr>
              <a:grpSpLocks/>
            </p:cNvGrpSpPr>
            <p:nvPr/>
          </p:nvGrpSpPr>
          <p:grpSpPr bwMode="auto">
            <a:xfrm>
              <a:off x="336" y="2696"/>
              <a:ext cx="670" cy="674"/>
              <a:chOff x="829" y="5082"/>
              <a:chExt cx="734" cy="738"/>
            </a:xfrm>
          </p:grpSpPr>
          <p:sp>
            <p:nvSpPr>
              <p:cNvPr id="12343" name="Oval 25"/>
              <p:cNvSpPr>
                <a:spLocks noChangeAspect="1" noChangeArrowheads="1"/>
              </p:cNvSpPr>
              <p:nvPr/>
            </p:nvSpPr>
            <p:spPr bwMode="auto">
              <a:xfrm>
                <a:off x="829" y="5082"/>
                <a:ext cx="734" cy="738"/>
              </a:xfrm>
              <a:prstGeom prst="ellipse">
                <a:avLst/>
              </a:prstGeom>
              <a:gradFill rotWithShape="1">
                <a:gsLst>
                  <a:gs pos="0">
                    <a:srgbClr val="0183B7"/>
                  </a:gs>
                  <a:gs pos="100000">
                    <a:srgbClr val="003D55"/>
                  </a:gs>
                </a:gsLst>
                <a:path path="shape">
                  <a:fillToRect l="50000" t="50000" r="50000" b="50000"/>
                </a:path>
              </a:gradFill>
              <a:ln w="25400" algn="ctr">
                <a:solidFill>
                  <a:srgbClr val="014763"/>
                </a:solidFill>
                <a:round/>
                <a:headEnd/>
                <a:tailEnd/>
              </a:ln>
            </p:spPr>
            <p:txBody>
              <a:bodyPr lIns="82124" tIns="41061" rIns="82124" bIns="4106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  <p:sp>
            <p:nvSpPr>
              <p:cNvPr id="12344" name="Oval 26"/>
              <p:cNvSpPr>
                <a:spLocks noChangeAspect="1" noChangeArrowheads="1"/>
              </p:cNvSpPr>
              <p:nvPr/>
            </p:nvSpPr>
            <p:spPr bwMode="auto">
              <a:xfrm>
                <a:off x="946" y="5118"/>
                <a:ext cx="500" cy="347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500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73025" tIns="36511" rIns="73025" bIns="3651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2342" name="Text Box 27"/>
            <p:cNvSpPr txBox="1">
              <a:spLocks noChangeArrowheads="1"/>
            </p:cNvSpPr>
            <p:nvPr/>
          </p:nvSpPr>
          <p:spPr bwMode="auto">
            <a:xfrm>
              <a:off x="354" y="2929"/>
              <a:ext cx="634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814388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814388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300" b="1">
                  <a:solidFill>
                    <a:srgbClr val="FFFFFF"/>
                  </a:solidFill>
                </a:rPr>
                <a:t>IT Essentials</a:t>
              </a:r>
            </a:p>
          </p:txBody>
        </p:sp>
      </p:grpSp>
      <p:grpSp>
        <p:nvGrpSpPr>
          <p:cNvPr id="12320" name="Group 313"/>
          <p:cNvGrpSpPr>
            <a:grpSpLocks/>
          </p:cNvGrpSpPr>
          <p:nvPr/>
        </p:nvGrpSpPr>
        <p:grpSpPr bwMode="auto">
          <a:xfrm>
            <a:off x="2165350" y="4173538"/>
            <a:ext cx="1285875" cy="1295400"/>
            <a:chOff x="1364" y="2554"/>
            <a:chExt cx="810" cy="816"/>
          </a:xfrm>
        </p:grpSpPr>
        <p:grpSp>
          <p:nvGrpSpPr>
            <p:cNvPr id="12337" name="Group 277"/>
            <p:cNvGrpSpPr>
              <a:grpSpLocks/>
            </p:cNvGrpSpPr>
            <p:nvPr/>
          </p:nvGrpSpPr>
          <p:grpSpPr bwMode="auto">
            <a:xfrm>
              <a:off x="1364" y="2554"/>
              <a:ext cx="810" cy="816"/>
              <a:chOff x="1791" y="5074"/>
              <a:chExt cx="873" cy="880"/>
            </a:xfrm>
          </p:grpSpPr>
          <p:sp>
            <p:nvSpPr>
              <p:cNvPr id="12339" name="Oval 31"/>
              <p:cNvSpPr>
                <a:spLocks noChangeAspect="1" noChangeArrowheads="1"/>
              </p:cNvSpPr>
              <p:nvPr/>
            </p:nvSpPr>
            <p:spPr bwMode="auto">
              <a:xfrm>
                <a:off x="1791" y="5074"/>
                <a:ext cx="873" cy="880"/>
              </a:xfrm>
              <a:prstGeom prst="ellipse">
                <a:avLst/>
              </a:prstGeom>
              <a:gradFill rotWithShape="1">
                <a:gsLst>
                  <a:gs pos="0">
                    <a:srgbClr val="777777"/>
                  </a:gs>
                  <a:gs pos="100000">
                    <a:srgbClr val="373737"/>
                  </a:gs>
                </a:gsLst>
                <a:path path="shape">
                  <a:fillToRect l="50000" t="50000" r="50000" b="50000"/>
                </a:path>
              </a:gradFill>
              <a:ln w="25400" algn="ctr">
                <a:solidFill>
                  <a:srgbClr val="4D4D4D"/>
                </a:solidFill>
                <a:round/>
                <a:headEnd/>
                <a:tailEnd/>
              </a:ln>
            </p:spPr>
            <p:txBody>
              <a:bodyPr lIns="82124" tIns="41061" rIns="82124" bIns="4106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  <p:sp>
            <p:nvSpPr>
              <p:cNvPr id="12340" name="Oval 32"/>
              <p:cNvSpPr>
                <a:spLocks noChangeAspect="1" noChangeArrowheads="1"/>
              </p:cNvSpPr>
              <p:nvPr/>
            </p:nvSpPr>
            <p:spPr bwMode="auto">
              <a:xfrm>
                <a:off x="1930" y="5117"/>
                <a:ext cx="595" cy="414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500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73025" tIns="36511" rIns="73025" bIns="3651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2338" name="Text Box 27"/>
            <p:cNvSpPr txBox="1">
              <a:spLocks noChangeArrowheads="1"/>
            </p:cNvSpPr>
            <p:nvPr/>
          </p:nvSpPr>
          <p:spPr bwMode="auto">
            <a:xfrm>
              <a:off x="1452" y="2858"/>
              <a:ext cx="634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814388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814388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sk-SK" sz="1300" b="1" dirty="0" smtClean="0">
                  <a:solidFill>
                    <a:srgbClr val="FFFFFF"/>
                  </a:solidFill>
                </a:rPr>
                <a:t>CCNA</a:t>
              </a:r>
              <a:br>
                <a:rPr lang="sk-SK" sz="1300" b="1" dirty="0" smtClean="0">
                  <a:solidFill>
                    <a:srgbClr val="FFFFFF"/>
                  </a:solidFill>
                </a:rPr>
              </a:br>
              <a:r>
                <a:rPr lang="sk-SK" sz="1300" b="1" dirty="0" smtClean="0">
                  <a:solidFill>
                    <a:srgbClr val="FFFFFF"/>
                  </a:solidFill>
                </a:rPr>
                <a:t>ITN+RSE</a:t>
              </a:r>
              <a:endParaRPr lang="en-US" sz="13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2321" name="Group 316"/>
          <p:cNvGrpSpPr>
            <a:grpSpLocks/>
          </p:cNvGrpSpPr>
          <p:nvPr/>
        </p:nvGrpSpPr>
        <p:grpSpPr bwMode="auto">
          <a:xfrm>
            <a:off x="3929063" y="4173538"/>
            <a:ext cx="1285875" cy="1295400"/>
            <a:chOff x="2475" y="2554"/>
            <a:chExt cx="810" cy="816"/>
          </a:xfrm>
        </p:grpSpPr>
        <p:grpSp>
          <p:nvGrpSpPr>
            <p:cNvPr id="12333" name="Group 280"/>
            <p:cNvGrpSpPr>
              <a:grpSpLocks/>
            </p:cNvGrpSpPr>
            <p:nvPr/>
          </p:nvGrpSpPr>
          <p:grpSpPr bwMode="auto">
            <a:xfrm>
              <a:off x="2475" y="2554"/>
              <a:ext cx="810" cy="816"/>
              <a:chOff x="1791" y="5074"/>
              <a:chExt cx="873" cy="880"/>
            </a:xfrm>
          </p:grpSpPr>
          <p:sp>
            <p:nvSpPr>
              <p:cNvPr id="12335" name="Oval 31"/>
              <p:cNvSpPr>
                <a:spLocks noChangeAspect="1" noChangeArrowheads="1"/>
              </p:cNvSpPr>
              <p:nvPr/>
            </p:nvSpPr>
            <p:spPr bwMode="auto">
              <a:xfrm>
                <a:off x="1791" y="5074"/>
                <a:ext cx="873" cy="880"/>
              </a:xfrm>
              <a:prstGeom prst="ellipse">
                <a:avLst/>
              </a:prstGeom>
              <a:gradFill rotWithShape="1">
                <a:gsLst>
                  <a:gs pos="0">
                    <a:srgbClr val="EFB525"/>
                  </a:gs>
                  <a:gs pos="100000">
                    <a:srgbClr val="6F5411"/>
                  </a:gs>
                </a:gsLst>
                <a:path path="shape">
                  <a:fillToRect l="50000" t="50000" r="50000" b="50000"/>
                </a:path>
              </a:gradFill>
              <a:ln w="25400" algn="ctr">
                <a:solidFill>
                  <a:srgbClr val="B3840D"/>
                </a:solidFill>
                <a:round/>
                <a:headEnd/>
                <a:tailEnd/>
              </a:ln>
            </p:spPr>
            <p:txBody>
              <a:bodyPr lIns="82124" tIns="41061" rIns="82124" bIns="4106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  <p:sp>
            <p:nvSpPr>
              <p:cNvPr id="12336" name="Oval 32"/>
              <p:cNvSpPr>
                <a:spLocks noChangeAspect="1" noChangeArrowheads="1"/>
              </p:cNvSpPr>
              <p:nvPr/>
            </p:nvSpPr>
            <p:spPr bwMode="auto">
              <a:xfrm>
                <a:off x="1930" y="5117"/>
                <a:ext cx="595" cy="414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500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73025" tIns="36511" rIns="73025" bIns="3651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2334" name="Text Box 27"/>
            <p:cNvSpPr txBox="1">
              <a:spLocks noChangeArrowheads="1"/>
            </p:cNvSpPr>
            <p:nvPr/>
          </p:nvSpPr>
          <p:spPr bwMode="auto">
            <a:xfrm>
              <a:off x="2563" y="2858"/>
              <a:ext cx="634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814388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814388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300" b="1" dirty="0" smtClean="0">
                  <a:solidFill>
                    <a:srgbClr val="FFFFFF"/>
                  </a:solidFill>
                </a:rPr>
                <a:t>CCNA</a:t>
              </a:r>
              <a:r>
                <a:rPr lang="sk-SK" sz="1300" b="1" dirty="0" smtClean="0">
                  <a:solidFill>
                    <a:srgbClr val="FFFFFF"/>
                  </a:solidFill>
                </a:rPr>
                <a:t/>
              </a:r>
              <a:br>
                <a:rPr lang="sk-SK" sz="1300" b="1" dirty="0" smtClean="0">
                  <a:solidFill>
                    <a:srgbClr val="FFFFFF"/>
                  </a:solidFill>
                </a:rPr>
              </a:br>
              <a:r>
                <a:rPr lang="sk-SK" sz="1300" b="1" dirty="0" smtClean="0">
                  <a:solidFill>
                    <a:srgbClr val="FFFFFF"/>
                  </a:solidFill>
                </a:rPr>
                <a:t>SN+CN</a:t>
              </a:r>
              <a:endParaRPr lang="en-US" sz="13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2322" name="Group 319"/>
          <p:cNvGrpSpPr>
            <a:grpSpLocks/>
          </p:cNvGrpSpPr>
          <p:nvPr/>
        </p:nvGrpSpPr>
        <p:grpSpPr bwMode="auto">
          <a:xfrm>
            <a:off x="5778500" y="4392613"/>
            <a:ext cx="1066800" cy="1069975"/>
            <a:chOff x="3640" y="2692"/>
            <a:chExt cx="672" cy="674"/>
          </a:xfrm>
        </p:grpSpPr>
        <p:grpSp>
          <p:nvGrpSpPr>
            <p:cNvPr id="12329" name="Group 288"/>
            <p:cNvGrpSpPr>
              <a:grpSpLocks/>
            </p:cNvGrpSpPr>
            <p:nvPr/>
          </p:nvGrpSpPr>
          <p:grpSpPr bwMode="auto">
            <a:xfrm>
              <a:off x="3640" y="2692"/>
              <a:ext cx="672" cy="674"/>
              <a:chOff x="3688" y="2496"/>
              <a:chExt cx="735" cy="738"/>
            </a:xfrm>
          </p:grpSpPr>
          <p:sp>
            <p:nvSpPr>
              <p:cNvPr id="12331" name="Oval 43"/>
              <p:cNvSpPr>
                <a:spLocks noChangeAspect="1" noChangeArrowheads="1"/>
              </p:cNvSpPr>
              <p:nvPr/>
            </p:nvSpPr>
            <p:spPr bwMode="auto">
              <a:xfrm>
                <a:off x="3688" y="2496"/>
                <a:ext cx="735" cy="738"/>
              </a:xfrm>
              <a:prstGeom prst="ellipse">
                <a:avLst/>
              </a:prstGeom>
              <a:gradFill rotWithShape="1">
                <a:gsLst>
                  <a:gs pos="0">
                    <a:srgbClr val="B21A1A"/>
                  </a:gs>
                  <a:gs pos="100000">
                    <a:srgbClr val="520C0C"/>
                  </a:gs>
                </a:gsLst>
                <a:path path="shape">
                  <a:fillToRect l="50000" t="50000" r="50000" b="50000"/>
                </a:path>
              </a:gradFill>
              <a:ln w="25400" algn="ctr">
                <a:solidFill>
                  <a:srgbClr val="8A1414"/>
                </a:solidFill>
                <a:round/>
                <a:headEnd/>
                <a:tailEnd/>
              </a:ln>
            </p:spPr>
            <p:txBody>
              <a:bodyPr lIns="82124" tIns="41061" rIns="82124" bIns="4106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  <p:sp>
            <p:nvSpPr>
              <p:cNvPr id="12332" name="Oval 44"/>
              <p:cNvSpPr>
                <a:spLocks noChangeAspect="1" noChangeArrowheads="1"/>
              </p:cNvSpPr>
              <p:nvPr/>
            </p:nvSpPr>
            <p:spPr bwMode="auto">
              <a:xfrm>
                <a:off x="3805" y="2532"/>
                <a:ext cx="501" cy="347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500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73025" tIns="36511" rIns="73025" bIns="3651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2330" name="Text Box 27"/>
            <p:cNvSpPr txBox="1">
              <a:spLocks noChangeArrowheads="1"/>
            </p:cNvSpPr>
            <p:nvPr/>
          </p:nvSpPr>
          <p:spPr bwMode="auto">
            <a:xfrm>
              <a:off x="3721" y="2925"/>
              <a:ext cx="510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814388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814388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sk-SK" sz="1300" b="1" dirty="0" smtClean="0">
                  <a:solidFill>
                    <a:srgbClr val="FFFFFF"/>
                  </a:solidFill>
                </a:rPr>
                <a:t>CCNA</a:t>
              </a:r>
              <a:br>
                <a:rPr lang="sk-SK" sz="1300" b="1" dirty="0" smtClean="0">
                  <a:solidFill>
                    <a:srgbClr val="FFFFFF"/>
                  </a:solidFill>
                </a:rPr>
              </a:br>
              <a:r>
                <a:rPr lang="en-US" sz="1300" b="1" dirty="0" smtClean="0">
                  <a:solidFill>
                    <a:srgbClr val="FFFFFF"/>
                  </a:solidFill>
                </a:rPr>
                <a:t>Security</a:t>
              </a:r>
              <a:endParaRPr lang="en-US" sz="13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2323" name="Group 320"/>
          <p:cNvGrpSpPr>
            <a:grpSpLocks/>
          </p:cNvGrpSpPr>
          <p:nvPr/>
        </p:nvGrpSpPr>
        <p:grpSpPr bwMode="auto">
          <a:xfrm>
            <a:off x="7423150" y="4173538"/>
            <a:ext cx="1285875" cy="1295400"/>
            <a:chOff x="4676" y="2554"/>
            <a:chExt cx="810" cy="816"/>
          </a:xfrm>
        </p:grpSpPr>
        <p:grpSp>
          <p:nvGrpSpPr>
            <p:cNvPr id="12325" name="Group 295"/>
            <p:cNvGrpSpPr>
              <a:grpSpLocks/>
            </p:cNvGrpSpPr>
            <p:nvPr/>
          </p:nvGrpSpPr>
          <p:grpSpPr bwMode="auto">
            <a:xfrm>
              <a:off x="4676" y="2554"/>
              <a:ext cx="810" cy="816"/>
              <a:chOff x="1791" y="5074"/>
              <a:chExt cx="873" cy="880"/>
            </a:xfrm>
          </p:grpSpPr>
          <p:sp>
            <p:nvSpPr>
              <p:cNvPr id="12327" name="Oval 31"/>
              <p:cNvSpPr>
                <a:spLocks noChangeAspect="1" noChangeArrowheads="1"/>
              </p:cNvSpPr>
              <p:nvPr/>
            </p:nvSpPr>
            <p:spPr bwMode="auto">
              <a:xfrm>
                <a:off x="1791" y="5074"/>
                <a:ext cx="873" cy="880"/>
              </a:xfrm>
              <a:prstGeom prst="ellipse">
                <a:avLst/>
              </a:prstGeom>
              <a:gradFill rotWithShape="1">
                <a:gsLst>
                  <a:gs pos="0">
                    <a:srgbClr val="83A2CF"/>
                  </a:gs>
                  <a:gs pos="100000">
                    <a:srgbClr val="3D4B60"/>
                  </a:gs>
                </a:gsLst>
                <a:path path="shape">
                  <a:fillToRect l="50000" t="50000" r="50000" b="50000"/>
                </a:path>
              </a:gradFill>
              <a:ln w="25400" algn="ctr">
                <a:solidFill>
                  <a:srgbClr val="83A2CF"/>
                </a:solidFill>
                <a:round/>
                <a:headEnd/>
                <a:tailEnd/>
              </a:ln>
            </p:spPr>
            <p:txBody>
              <a:bodyPr lIns="82124" tIns="41061" rIns="82124" bIns="4106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  <p:sp>
            <p:nvSpPr>
              <p:cNvPr id="12328" name="Oval 32"/>
              <p:cNvSpPr>
                <a:spLocks noChangeAspect="1" noChangeArrowheads="1"/>
              </p:cNvSpPr>
              <p:nvPr/>
            </p:nvSpPr>
            <p:spPr bwMode="auto">
              <a:xfrm>
                <a:off x="1930" y="5117"/>
                <a:ext cx="595" cy="414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500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73025" tIns="36511" rIns="73025" bIns="3651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2326" name="Text Box 27"/>
            <p:cNvSpPr txBox="1">
              <a:spLocks noChangeArrowheads="1"/>
            </p:cNvSpPr>
            <p:nvPr/>
          </p:nvSpPr>
          <p:spPr bwMode="auto">
            <a:xfrm>
              <a:off x="4826" y="2858"/>
              <a:ext cx="510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814388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814388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300" b="1">
                  <a:solidFill>
                    <a:srgbClr val="FFFFFF"/>
                  </a:solidFill>
                </a:rPr>
                <a:t>CCNP</a:t>
              </a:r>
            </a:p>
          </p:txBody>
        </p:sp>
      </p:grpSp>
      <p:sp>
        <p:nvSpPr>
          <p:cNvPr id="1706045" name="Rectangle 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k-SK" smtClean="0"/>
              <a:t>Priemyselné certifikácie Cisco</a:t>
            </a:r>
          </a:p>
        </p:txBody>
      </p:sp>
    </p:spTree>
    <p:extLst>
      <p:ext uri="{BB962C8B-B14F-4D97-AF65-F5344CB8AC3E}">
        <p14:creationId xmlns:p14="http://schemas.microsoft.com/office/powerpoint/2010/main" val="105642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9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69" y="2276475"/>
            <a:ext cx="6900863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2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Formát príkazového riadku v IOS</a:t>
            </a:r>
            <a:endParaRPr lang="en-US" dirty="0"/>
          </a:p>
        </p:txBody>
      </p:sp>
      <p:sp>
        <p:nvSpPr>
          <p:cNvPr id="132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Príkazy IOSu sú jedno- alebo viacslovné konštrukcie</a:t>
            </a:r>
          </a:p>
          <a:p>
            <a:r>
              <a:rPr lang="sk-SK" sz="2000" dirty="0" smtClean="0"/>
              <a:t>Príkazy sú organizované do skupín, tzv. režimov alebo módov</a:t>
            </a:r>
          </a:p>
          <a:p>
            <a:r>
              <a:rPr lang="sk-SK" sz="2000" dirty="0" smtClean="0"/>
              <a:t>Módy sú hierarchické, t.j. vnorené do seba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7155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Najdôležitejšie módy príkazového riadku IOS</a:t>
            </a:r>
            <a:endParaRPr lang="en-US" dirty="0"/>
          </a:p>
        </p:txBody>
      </p:sp>
      <p:sp>
        <p:nvSpPr>
          <p:cNvPr id="131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k-SK" sz="2000" b="1" dirty="0" smtClean="0">
                <a:solidFill>
                  <a:schemeClr val="tx2"/>
                </a:solidFill>
              </a:rPr>
              <a:t>User EXEC Mode</a:t>
            </a:r>
            <a:r>
              <a:rPr lang="sk-SK" sz="2000" dirty="0" smtClean="0"/>
              <a:t>, tzv. používateľský režim</a:t>
            </a:r>
          </a:p>
          <a:p>
            <a:pPr lvl="1"/>
            <a:r>
              <a:rPr lang="sk-SK" sz="1800" dirty="0" smtClean="0"/>
              <a:t>Prvý režim, v ktorom sa nachádzame, keď sa pripojíme k zariadeniu</a:t>
            </a:r>
          </a:p>
          <a:p>
            <a:pPr lvl="1"/>
            <a:r>
              <a:rPr lang="sk-SK" sz="1800" dirty="0" smtClean="0"/>
              <a:t>Režim má obmedzené práva, sú dostupné len niektoré príkazy, nie je možné upravovať konfiguráciu, dokonca ani ju vidieť v úplnosti</a:t>
            </a:r>
          </a:p>
          <a:p>
            <a:pPr lvl="1"/>
            <a:r>
              <a:rPr lang="sk-SK" sz="1800" dirty="0" smtClean="0"/>
              <a:t>Jedná sa o režim, v ktorom je možné získať základný prehľad o činnosti zariadenia, avšak nie je možné nijako do jeho činnosti zasiahnuť</a:t>
            </a:r>
          </a:p>
          <a:p>
            <a:r>
              <a:rPr lang="sk-SK" sz="2000" b="1" dirty="0">
                <a:solidFill>
                  <a:schemeClr val="tx2"/>
                </a:solidFill>
              </a:rPr>
              <a:t>Privileged EXEC Mode</a:t>
            </a:r>
            <a:r>
              <a:rPr lang="sk-SK" sz="2000" dirty="0" smtClean="0"/>
              <a:t>, tzv. privilegovaný režim</a:t>
            </a:r>
          </a:p>
          <a:p>
            <a:pPr lvl="1"/>
            <a:r>
              <a:rPr lang="sk-SK" sz="1800" dirty="0" smtClean="0"/>
              <a:t>Režim, v ktorom sú</a:t>
            </a:r>
            <a:br>
              <a:rPr lang="sk-SK" sz="1800" dirty="0" smtClean="0"/>
            </a:br>
            <a:r>
              <a:rPr lang="sk-SK" sz="1800" dirty="0" smtClean="0"/>
              <a:t>dostupné všetky</a:t>
            </a:r>
            <a:br>
              <a:rPr lang="sk-SK" sz="1800" dirty="0" smtClean="0"/>
            </a:br>
            <a:r>
              <a:rPr lang="sk-SK" sz="1800" dirty="0" smtClean="0"/>
              <a:t>príkazy bez obmedzení</a:t>
            </a:r>
          </a:p>
          <a:p>
            <a:pPr lvl="1"/>
            <a:r>
              <a:rPr lang="sk-SK" sz="1800" dirty="0" smtClean="0"/>
              <a:t>Slúži na účely údržby,</a:t>
            </a:r>
            <a:br>
              <a:rPr lang="sk-SK" sz="1800" dirty="0" smtClean="0"/>
            </a:br>
            <a:r>
              <a:rPr lang="sk-SK" sz="1800" dirty="0" smtClean="0"/>
              <a:t>kontroly stavu,</a:t>
            </a:r>
            <a:br>
              <a:rPr lang="sk-SK" sz="1800" dirty="0" smtClean="0"/>
            </a:br>
            <a:r>
              <a:rPr lang="sk-SK" sz="1800" dirty="0" smtClean="0"/>
              <a:t>ladenia problémov,</a:t>
            </a:r>
            <a:br>
              <a:rPr lang="sk-SK" sz="1800" dirty="0" smtClean="0"/>
            </a:br>
            <a:r>
              <a:rPr lang="sk-SK" sz="1800" dirty="0" smtClean="0"/>
              <a:t>prístup k citlivým</a:t>
            </a:r>
            <a:br>
              <a:rPr lang="sk-SK" sz="1800" dirty="0" smtClean="0"/>
            </a:br>
            <a:r>
              <a:rPr lang="sk-SK" sz="1800" dirty="0" smtClean="0"/>
              <a:t>dátam a súborom,</a:t>
            </a:r>
            <a:br>
              <a:rPr lang="sk-SK" sz="1800" dirty="0" smtClean="0"/>
            </a:br>
            <a:r>
              <a:rPr lang="sk-SK" sz="1800" dirty="0" smtClean="0"/>
              <a:t>reštart zariadenia,</a:t>
            </a:r>
            <a:br>
              <a:rPr lang="sk-SK" sz="1800" dirty="0" smtClean="0"/>
            </a:br>
            <a:r>
              <a:rPr lang="sk-SK" sz="1800" dirty="0" smtClean="0"/>
              <a:t>prístup k ďalším</a:t>
            </a:r>
            <a:br>
              <a:rPr lang="sk-SK" sz="1800" dirty="0" smtClean="0"/>
            </a:br>
            <a:r>
              <a:rPr lang="sk-SK" sz="1800" dirty="0" smtClean="0"/>
              <a:t>režimom</a:t>
            </a:r>
          </a:p>
        </p:txBody>
      </p:sp>
      <p:pic>
        <p:nvPicPr>
          <p:cNvPr id="131994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6"/>
          <a:stretch/>
        </p:blipFill>
        <p:spPr bwMode="auto">
          <a:xfrm>
            <a:off x="3433763" y="3589503"/>
            <a:ext cx="5710237" cy="326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312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94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6"/>
          <a:stretch/>
        </p:blipFill>
        <p:spPr bwMode="auto">
          <a:xfrm>
            <a:off x="3433763" y="3589503"/>
            <a:ext cx="5710237" cy="326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19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Najdôležitejšie módy príkazového riadku IOS</a:t>
            </a:r>
            <a:endParaRPr lang="en-US" dirty="0"/>
          </a:p>
        </p:txBody>
      </p:sp>
      <p:sp>
        <p:nvSpPr>
          <p:cNvPr id="131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b="1" dirty="0">
                <a:solidFill>
                  <a:schemeClr val="tx2"/>
                </a:solidFill>
              </a:rPr>
              <a:t>Globálny konfiguračný režim</a:t>
            </a:r>
          </a:p>
          <a:p>
            <a:pPr lvl="1"/>
            <a:r>
              <a:rPr lang="sk-SK" sz="1800" dirty="0" smtClean="0"/>
              <a:t>Tzv. „editor“ konfigurácie</a:t>
            </a:r>
          </a:p>
          <a:p>
            <a:pPr lvl="1"/>
            <a:r>
              <a:rPr lang="sk-SK" sz="1800" dirty="0" smtClean="0"/>
              <a:t>V tomto režime sa priamo upravuje konfigurácia zariadenia</a:t>
            </a:r>
          </a:p>
          <a:p>
            <a:pPr lvl="1"/>
            <a:r>
              <a:rPr lang="sk-SK" sz="1800" dirty="0" smtClean="0"/>
              <a:t>V globálnom konfiguračnom režime je možné konfigurovať parametre, ktoré platia pre celé zariadenie, alebo  prejsť do podrežimov  týkajúcich sa rôznych súčastí zariadenia, prípadne rôznych jeho sieťových funkcií</a:t>
            </a:r>
          </a:p>
          <a:p>
            <a:r>
              <a:rPr lang="sk-SK" sz="2000" dirty="0" smtClean="0"/>
              <a:t>Podrežimy globálneho konfiguračného režimu</a:t>
            </a:r>
          </a:p>
          <a:p>
            <a:pPr lvl="1"/>
            <a:r>
              <a:rPr lang="sk-SK" sz="1800" dirty="0" smtClean="0"/>
              <a:t>Sieťové rozhrania</a:t>
            </a:r>
            <a:br>
              <a:rPr lang="sk-SK" sz="1800" dirty="0" smtClean="0"/>
            </a:br>
            <a:r>
              <a:rPr lang="sk-SK" sz="1800" dirty="0" smtClean="0"/>
              <a:t>(interface)</a:t>
            </a:r>
          </a:p>
          <a:p>
            <a:pPr lvl="1"/>
            <a:r>
              <a:rPr lang="sk-SK" sz="1800" dirty="0" smtClean="0"/>
              <a:t>Manažmentové rozhrania</a:t>
            </a:r>
            <a:br>
              <a:rPr lang="sk-SK" sz="1800" dirty="0" smtClean="0"/>
            </a:br>
            <a:r>
              <a:rPr lang="sk-SK" sz="1800" dirty="0" smtClean="0"/>
              <a:t>(line)</a:t>
            </a:r>
          </a:p>
          <a:p>
            <a:pPr lvl="1"/>
            <a:r>
              <a:rPr lang="sk-SK" sz="1800" dirty="0" smtClean="0"/>
              <a:t>Smerovacie protokoly</a:t>
            </a:r>
            <a:br>
              <a:rPr lang="sk-SK" sz="1800" dirty="0" smtClean="0"/>
            </a:br>
            <a:r>
              <a:rPr lang="sk-SK" sz="1800" dirty="0" smtClean="0"/>
              <a:t>(router)</a:t>
            </a:r>
          </a:p>
          <a:p>
            <a:pPr lvl="1"/>
            <a:r>
              <a:rPr lang="sk-SK" sz="1800" dirty="0" smtClean="0"/>
              <a:t>Virtuálne LAN siete</a:t>
            </a:r>
            <a:br>
              <a:rPr lang="sk-SK" sz="1800" dirty="0" smtClean="0"/>
            </a:br>
            <a:r>
              <a:rPr lang="sk-SK" sz="1800" dirty="0" smtClean="0"/>
              <a:t>(vlan)</a:t>
            </a:r>
          </a:p>
          <a:p>
            <a:pPr lvl="1"/>
            <a:r>
              <a:rPr lang="sk-SK" sz="1800" dirty="0" smtClean="0"/>
              <a:t>... a mnohé ďalšie</a:t>
            </a:r>
          </a:p>
        </p:txBody>
      </p:sp>
    </p:spTree>
    <p:extLst>
      <p:ext uri="{BB962C8B-B14F-4D97-AF65-F5344CB8AC3E}">
        <p14:creationId xmlns:p14="http://schemas.microsoft.com/office/powerpoint/2010/main" val="237208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1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364611"/>
            <a:ext cx="7020272" cy="4493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1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smtClean="0"/>
              <a:t>Najdôležitejšie módy príkazového riadku IOS</a:t>
            </a:r>
            <a:endParaRPr lang="en-US" dirty="0"/>
          </a:p>
        </p:txBody>
      </p:sp>
      <p:sp>
        <p:nvSpPr>
          <p:cNvPr id="131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Typické poradie navštívených režimov pri konfigurácii zariadenia je</a:t>
            </a:r>
          </a:p>
          <a:p>
            <a:pPr lvl="1"/>
            <a:r>
              <a:rPr lang="sk-SK" dirty="0" smtClean="0"/>
              <a:t>Používateľský režim</a:t>
            </a:r>
          </a:p>
          <a:p>
            <a:pPr lvl="1"/>
            <a:r>
              <a:rPr lang="sk-SK" dirty="0" smtClean="0"/>
              <a:t>Privilegovaný režim</a:t>
            </a:r>
          </a:p>
          <a:p>
            <a:pPr lvl="1"/>
            <a:r>
              <a:rPr lang="sk-SK" dirty="0" smtClean="0"/>
              <a:t>Globálny konfiguračný režim</a:t>
            </a:r>
          </a:p>
          <a:p>
            <a:pPr lvl="1"/>
            <a:r>
              <a:rPr lang="sk-SK" dirty="0" smtClean="0"/>
              <a:t>Špecifický konfiguračný režim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49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Štruktúra príkazového riadku a príkazov</a:t>
            </a:r>
            <a:endParaRPr lang="en-US" dirty="0"/>
          </a:p>
        </p:txBody>
      </p:sp>
      <p:sp>
        <p:nvSpPr>
          <p:cNvPr id="131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Príkazový riadok IOSu má svoj vzhľad a štruktúru, jeho súčasti majú definovaný význam</a:t>
            </a:r>
          </a:p>
          <a:p>
            <a:endParaRPr lang="sk-SK" dirty="0"/>
          </a:p>
          <a:p>
            <a:endParaRPr lang="sk-SK" dirty="0" smtClean="0"/>
          </a:p>
          <a:p>
            <a:endParaRPr lang="sk-SK" dirty="0"/>
          </a:p>
          <a:p>
            <a:endParaRPr lang="sk-SK" dirty="0" smtClean="0"/>
          </a:p>
          <a:p>
            <a:pPr lvl="1"/>
            <a:r>
              <a:rPr lang="sk-SK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Router</a:t>
            </a:r>
            <a:r>
              <a:rPr lang="sk-SK" dirty="0" smtClean="0">
                <a:solidFill>
                  <a:schemeClr val="accent2"/>
                </a:solidFill>
              </a:rPr>
              <a:t> </a:t>
            </a:r>
            <a:r>
              <a:rPr lang="sk-SK" dirty="0" smtClean="0"/>
              <a:t>: meno zariadenia</a:t>
            </a:r>
          </a:p>
          <a:p>
            <a:pPr lvl="1"/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: </a:t>
            </a:r>
            <a:r>
              <a:rPr lang="sk-SK" dirty="0" smtClean="0"/>
              <a:t>indikuje používateľský režim (privilegovaný používa znak </a:t>
            </a:r>
            <a:r>
              <a:rPr lang="en-US" dirty="0" smtClean="0"/>
              <a:t>#</a:t>
            </a:r>
            <a:r>
              <a:rPr lang="sk-SK" dirty="0" smtClean="0"/>
              <a:t>)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ping</a:t>
            </a:r>
            <a:r>
              <a:rPr lang="sk-SK" dirty="0" smtClean="0"/>
              <a:t>, </a:t>
            </a:r>
            <a:r>
              <a:rPr lang="sk-SK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sk-SK" dirty="0" smtClean="0">
                <a:solidFill>
                  <a:schemeClr val="accent2"/>
                </a:solidFill>
              </a:rPr>
              <a:t> </a:t>
            </a:r>
            <a:r>
              <a:rPr lang="sk-SK" dirty="0" smtClean="0"/>
              <a:t>: príkaz</a:t>
            </a:r>
          </a:p>
          <a:p>
            <a:pPr lvl="1"/>
            <a:r>
              <a:rPr lang="sk-SK" dirty="0" smtClean="0"/>
              <a:t>Ďalší text : kľúčové slová alebo argumenty príkazu oddelené medzerou</a:t>
            </a:r>
            <a:endParaRPr lang="en-US" dirty="0"/>
          </a:p>
        </p:txBody>
      </p:sp>
      <p:pic>
        <p:nvPicPr>
          <p:cNvPr id="131789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2" b="17456"/>
          <a:stretch/>
        </p:blipFill>
        <p:spPr bwMode="auto">
          <a:xfrm>
            <a:off x="1173957" y="2039787"/>
            <a:ext cx="6796087" cy="1965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54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Nápoveda CLI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CLI obsahuje veľké množstvo príkazov</a:t>
            </a:r>
          </a:p>
          <a:p>
            <a:r>
              <a:rPr lang="sk-SK" sz="2000" dirty="0" smtClean="0"/>
              <a:t>Zoznam príkazov, ktoré sú v momentálnom stave prípustné, je možné zobraziť zadaním znaku </a:t>
            </a:r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endParaRPr lang="sk-SK" sz="2000" b="1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endParaRPr lang="sk-SK" sz="2000" b="1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endParaRPr lang="sk-SK" sz="2000" b="1" dirty="0" smtClean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endParaRPr lang="sk-SK" sz="2000" b="1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sk-SK" sz="2000" dirty="0"/>
              <a:t>Príkazy môžu byť viacslovné</a:t>
            </a:r>
            <a:r>
              <a:rPr lang="en-US" sz="2000" dirty="0"/>
              <a:t> (</a:t>
            </a:r>
            <a:r>
              <a:rPr lang="sk-SK" sz="2000" dirty="0"/>
              <a:t>viac</a:t>
            </a:r>
            <a:r>
              <a:rPr lang="en-US" sz="2000" dirty="0"/>
              <a:t>argument</a:t>
            </a:r>
            <a:r>
              <a:rPr lang="sk-SK" sz="2000" dirty="0"/>
              <a:t>ové)</a:t>
            </a:r>
          </a:p>
          <a:p>
            <a:r>
              <a:rPr lang="sk-SK" sz="2000" dirty="0"/>
              <a:t>Znak </a:t>
            </a:r>
            <a:r>
              <a:rPr lang="sk-SK" sz="20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sk-SK" sz="2000" dirty="0">
                <a:solidFill>
                  <a:schemeClr val="accent2"/>
                </a:solidFill>
              </a:rPr>
              <a:t> </a:t>
            </a:r>
            <a:r>
              <a:rPr lang="sk-SK" sz="2000" dirty="0"/>
              <a:t>zadaný za príkazom zobrazí zoznam slov, ktorými môže príkaz pokračovať na mieste znaku </a:t>
            </a:r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?</a:t>
            </a:r>
            <a:endParaRPr lang="sk-SK" sz="2000" b="1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539750" y="2276872"/>
            <a:ext cx="8064500" cy="156966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sz="1800" b="1" dirty="0">
                <a:latin typeface="Courier New" pitchFamily="49" charset="0"/>
              </a:rPr>
              <a:t>Router</a:t>
            </a:r>
            <a:r>
              <a:rPr lang="en-US" sz="1800" b="1" dirty="0" smtClean="0">
                <a:latin typeface="Courier New" pitchFamily="49" charset="0"/>
              </a:rPr>
              <a:t>#</a:t>
            </a:r>
            <a:r>
              <a:rPr lang="en-US" sz="2400" b="1" dirty="0" smtClean="0">
                <a:solidFill>
                  <a:schemeClr val="accent2"/>
                </a:solidFill>
                <a:latin typeface="Courier New" pitchFamily="49" charset="0"/>
              </a:rPr>
              <a:t>?</a:t>
            </a:r>
            <a:endParaRPr lang="en-US" sz="18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algn="l" eaLnBrk="1" hangingPunct="1">
              <a:lnSpc>
                <a:spcPct val="100000"/>
              </a:lnSpc>
            </a:pPr>
            <a:r>
              <a:rPr lang="en-US" sz="1800" b="1" dirty="0">
                <a:latin typeface="Courier New" pitchFamily="49" charset="0"/>
              </a:rPr>
              <a:t>Exec commands: 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800" b="1" dirty="0">
                <a:latin typeface="Courier New" pitchFamily="49" charset="0"/>
              </a:rPr>
              <a:t>  access-enable    Create a temporary Access-List entry 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800" b="1" dirty="0">
                <a:latin typeface="Courier New" pitchFamily="49" charset="0"/>
              </a:rPr>
              <a:t>  access-profile   Apply user-profile to interface 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800" b="1" dirty="0">
                <a:latin typeface="Courier New" pitchFamily="49" charset="0"/>
              </a:rPr>
              <a:t>  access-template  Create a temporary Access-List entry 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39750" y="5243716"/>
            <a:ext cx="8064500" cy="156966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Router</a:t>
            </a:r>
            <a:r>
              <a:rPr lang="en-US" sz="1800" b="1" dirty="0">
                <a:latin typeface="Courier New" pitchFamily="49" charset="0"/>
              </a:rPr>
              <a:t>#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configure </a:t>
            </a:r>
            <a:r>
              <a:rPr lang="en-US" sz="2400" b="1" dirty="0">
                <a:solidFill>
                  <a:schemeClr val="accent2"/>
                </a:solidFill>
                <a:latin typeface="Courier New" pitchFamily="49" charset="0"/>
              </a:rPr>
              <a:t>?</a:t>
            </a:r>
            <a:endParaRPr lang="en-US" sz="18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algn="l" eaLnBrk="1" hangingPunct="1">
              <a:lnSpc>
                <a:spcPct val="100000"/>
              </a:lnSpc>
            </a:pPr>
            <a:r>
              <a:rPr lang="en-US" sz="1800" b="1" dirty="0">
                <a:latin typeface="Courier New" pitchFamily="49" charset="0"/>
              </a:rPr>
              <a:t>  memory             Configure from NV memory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800" b="1" dirty="0">
                <a:latin typeface="Courier New" pitchFamily="49" charset="0"/>
              </a:rPr>
              <a:t>  network            Configure from a TFTP network host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800" b="1" dirty="0">
                <a:latin typeface="Courier New" pitchFamily="49" charset="0"/>
              </a:rPr>
              <a:t>  terminal           Configure from the terminal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800" b="1" dirty="0">
                <a:latin typeface="Courier New" pitchFamily="49" charset="0"/>
              </a:rPr>
              <a:t>  &lt;</a:t>
            </a:r>
            <a:r>
              <a:rPr lang="en-US" sz="1800" b="1" dirty="0" err="1">
                <a:latin typeface="Courier New" pitchFamily="49" charset="0"/>
              </a:rPr>
              <a:t>cr</a:t>
            </a:r>
            <a:r>
              <a:rPr lang="en-US" sz="1800" b="1" dirty="0" smtClean="0">
                <a:latin typeface="Courier New" pitchFamily="49" charset="0"/>
              </a:rPr>
              <a:t>&gt;</a:t>
            </a:r>
            <a:endParaRPr lang="en-US" sz="1800" b="1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25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Automatické dopĺňanie príkazov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Príkazy nie je potrebné písať celými slovami</a:t>
            </a:r>
          </a:p>
          <a:p>
            <a:pPr lvl="1"/>
            <a:r>
              <a:rPr lang="sk-SK" sz="1800" dirty="0" smtClean="0"/>
              <a:t>Stačí napísať začiatočné písmená, ktorými slovo začína, a stlačiť </a:t>
            </a:r>
            <a:r>
              <a:rPr lang="en-US" sz="1800" dirty="0" smtClean="0"/>
              <a:t>&lt;TAB&gt;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r>
              <a:rPr lang="sk-SK" sz="1800" dirty="0" smtClean="0"/>
              <a:t>Môže sa stať, že zadanými písmenami začína niekoľko príkazov – v takom prípade </a:t>
            </a:r>
            <a:r>
              <a:rPr lang="en-US" sz="1800" dirty="0" smtClean="0"/>
              <a:t>&lt;TAB&gt; </a:t>
            </a:r>
            <a:r>
              <a:rPr lang="sk-SK" sz="1800" dirty="0" smtClean="0"/>
              <a:t>nevie slovo doplniť</a:t>
            </a:r>
          </a:p>
          <a:p>
            <a:pPr lvl="1"/>
            <a:endParaRPr lang="sk-SK" sz="1800" dirty="0" smtClean="0"/>
          </a:p>
          <a:p>
            <a:pPr lvl="1"/>
            <a:endParaRPr lang="sk-SK" sz="1800" dirty="0" smtClean="0"/>
          </a:p>
          <a:p>
            <a:r>
              <a:rPr lang="sk-SK" sz="2000" dirty="0" smtClean="0"/>
              <a:t>V takom prípade je opäť užitočné použiť znak </a:t>
            </a:r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sk-SK" sz="2000" dirty="0" smtClean="0"/>
              <a:t>Ak sa znak </a:t>
            </a:r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sk-SK" sz="2000" dirty="0" smtClean="0"/>
              <a:t> napíše priamo bez medzery za slovo alebo jeho začiatok...</a:t>
            </a:r>
          </a:p>
          <a:p>
            <a:pPr lvl="2"/>
            <a:r>
              <a:rPr lang="sk-SK" sz="1800" dirty="0" smtClean="0"/>
              <a:t>Zobrazí zoznam všetkých príkazov, ktoré začínajú danými písmenami</a:t>
            </a:r>
            <a:endParaRPr lang="sk-SK" sz="1800" dirty="0"/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539750" y="1988840"/>
            <a:ext cx="8064500" cy="666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sk-SK" sz="1800" b="1">
                <a:latin typeface="Courier New" pitchFamily="49" charset="0"/>
              </a:rPr>
              <a:t>Router#</a:t>
            </a:r>
            <a:r>
              <a:rPr lang="sk-SK" sz="1800" b="1">
                <a:solidFill>
                  <a:schemeClr val="accent2"/>
                </a:solidFill>
                <a:latin typeface="Courier New" pitchFamily="49" charset="0"/>
              </a:rPr>
              <a:t>conf</a:t>
            </a:r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&lt;TAB&gt;</a:t>
            </a:r>
            <a:endParaRPr lang="sk-SK" sz="1800" b="1">
              <a:solidFill>
                <a:schemeClr val="accent2"/>
              </a:solidFill>
              <a:latin typeface="Courier New" pitchFamily="49" charset="0"/>
            </a:endParaRPr>
          </a:p>
          <a:p>
            <a:pPr algn="l" eaLnBrk="1" hangingPunct="1">
              <a:lnSpc>
                <a:spcPct val="100000"/>
              </a:lnSpc>
            </a:pPr>
            <a:r>
              <a:rPr lang="sk-SK" sz="1800" b="1">
                <a:latin typeface="Courier New" pitchFamily="49" charset="0"/>
              </a:rPr>
              <a:t>Router#configure</a:t>
            </a:r>
            <a:r>
              <a:rPr lang="sk-SK" sz="1800">
                <a:latin typeface="Courier New" pitchFamily="49" charset="0"/>
              </a:rPr>
              <a:t> </a:t>
            </a:r>
          </a:p>
        </p:txBody>
      </p:sp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539750" y="3482330"/>
            <a:ext cx="8064500" cy="666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sk-SK" sz="1800" b="1">
                <a:latin typeface="Courier New" pitchFamily="49" charset="0"/>
              </a:rPr>
              <a:t>Router#</a:t>
            </a:r>
            <a:r>
              <a:rPr lang="sk-SK" sz="1800" b="1">
                <a:solidFill>
                  <a:schemeClr val="accent2"/>
                </a:solidFill>
                <a:latin typeface="Courier New" pitchFamily="49" charset="0"/>
              </a:rPr>
              <a:t>con</a:t>
            </a:r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&lt;TAB&gt;</a:t>
            </a:r>
            <a:endParaRPr lang="sk-SK" sz="1800" b="1">
              <a:solidFill>
                <a:schemeClr val="accent2"/>
              </a:solidFill>
              <a:latin typeface="Courier New" pitchFamily="49" charset="0"/>
            </a:endParaRPr>
          </a:p>
          <a:p>
            <a:pPr algn="l" eaLnBrk="1" hangingPunct="1">
              <a:lnSpc>
                <a:spcPct val="100000"/>
              </a:lnSpc>
            </a:pPr>
            <a:r>
              <a:rPr lang="sk-SK" sz="1800" b="1">
                <a:latin typeface="Courier New" pitchFamily="49" charset="0"/>
              </a:rPr>
              <a:t>Router#con</a:t>
            </a:r>
            <a:endParaRPr lang="sk-SK" sz="1800">
              <a:latin typeface="Courier New" pitchFamily="49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39750" y="5445224"/>
            <a:ext cx="806450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sk-SK" sz="1800" b="1">
                <a:latin typeface="Courier New" pitchFamily="49" charset="0"/>
              </a:rPr>
              <a:t>Router#</a:t>
            </a:r>
            <a:r>
              <a:rPr lang="sk-SK" sz="1800" b="1">
                <a:solidFill>
                  <a:schemeClr val="accent2"/>
                </a:solidFill>
                <a:latin typeface="Courier New" pitchFamily="49" charset="0"/>
              </a:rPr>
              <a:t>con?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>
                <a:latin typeface="Courier New" pitchFamily="49" charset="0"/>
              </a:rPr>
              <a:t>configure  connect  </a:t>
            </a:r>
          </a:p>
          <a:p>
            <a:pPr algn="l" eaLnBrk="1" hangingPunct="1">
              <a:lnSpc>
                <a:spcPct val="100000"/>
              </a:lnSpc>
            </a:pPr>
            <a:endParaRPr lang="sk-SK" sz="1800" b="1">
              <a:latin typeface="Courier New" pitchFamily="49" charset="0"/>
            </a:endParaRPr>
          </a:p>
          <a:p>
            <a:pPr algn="l" eaLnBrk="1" hangingPunct="1">
              <a:lnSpc>
                <a:spcPct val="100000"/>
              </a:lnSpc>
            </a:pPr>
            <a:r>
              <a:rPr lang="sk-SK" sz="1800" b="1">
                <a:latin typeface="Courier New" pitchFamily="49" charset="0"/>
              </a:rPr>
              <a:t>Router#</a:t>
            </a:r>
            <a:r>
              <a:rPr lang="sk-SK" sz="1800">
                <a:latin typeface="Courier New" pitchFamily="49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34585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Automatické dopĺňanie príkazov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IOS CLI dokonca ide tak ďaleko, že príkazy nie je ani potrebné písať a dopĺňať na úplné slová</a:t>
            </a:r>
          </a:p>
          <a:p>
            <a:pPr lvl="1"/>
            <a:r>
              <a:rPr lang="sk-SK" sz="1800" dirty="0" smtClean="0"/>
              <a:t>Ak IOS vie na stlačenie klávesu </a:t>
            </a:r>
            <a:r>
              <a:rPr lang="en-US" sz="1800" dirty="0" smtClean="0"/>
              <a:t>&lt;TAB&gt;</a:t>
            </a:r>
            <a:r>
              <a:rPr lang="sk-SK" sz="1800" dirty="0" smtClean="0"/>
              <a:t> príkaz doplniť na úplný tvar, potom už vlastne vie, o aký príkaz ide aj bez doplnenia</a:t>
            </a:r>
          </a:p>
          <a:p>
            <a:pPr lvl="1"/>
            <a:r>
              <a:rPr lang="sk-SK" sz="1800" dirty="0" smtClean="0"/>
              <a:t>Naučenie sa správnych „skratiek“ príkazov je vec praxe</a:t>
            </a:r>
          </a:p>
          <a:p>
            <a:r>
              <a:rPr lang="sk-SK" sz="2000" dirty="0" smtClean="0"/>
              <a:t>Stačí preto zadávať len jednoznačné začiatky príkazov</a:t>
            </a:r>
          </a:p>
          <a:p>
            <a:r>
              <a:rPr lang="sk-SK" sz="2000" dirty="0" smtClean="0"/>
              <a:t>Príklady: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enable</a:t>
            </a:r>
            <a:r>
              <a:rPr lang="sk-SK" sz="1800" b="1" dirty="0" smtClean="0">
                <a:solidFill>
                  <a:schemeClr val="accent2"/>
                </a:solidFill>
                <a:cs typeface="Courier New" pitchFamily="49" charset="0"/>
              </a:rPr>
              <a:t> </a:t>
            </a:r>
            <a:r>
              <a:rPr lang="sk-SK" sz="1800" dirty="0">
                <a:sym typeface="Wingdings"/>
              </a:rPr>
              <a:t></a:t>
            </a:r>
            <a:r>
              <a:rPr lang="sk-SK" sz="1800" dirty="0"/>
              <a:t>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ena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show running-config</a:t>
            </a:r>
            <a:r>
              <a:rPr lang="sk-SK" sz="1800" b="1" dirty="0" smtClean="0">
                <a:solidFill>
                  <a:schemeClr val="accent2"/>
                </a:solidFill>
                <a:cs typeface="Courier New" pitchFamily="49" charset="0"/>
              </a:rPr>
              <a:t> </a:t>
            </a:r>
            <a:r>
              <a:rPr lang="sk-SK" sz="1800" dirty="0" smtClean="0">
                <a:sym typeface="Wingdings"/>
              </a:rPr>
              <a:t></a:t>
            </a:r>
            <a:r>
              <a:rPr lang="sk-SK" sz="1800" dirty="0" smtClean="0"/>
              <a:t>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sh run</a:t>
            </a:r>
          </a:p>
          <a:p>
            <a:pPr lvl="1"/>
            <a:r>
              <a:rPr lang="sk-SK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show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startup-config</a:t>
            </a:r>
            <a:r>
              <a:rPr lang="sk-SK" sz="1800" b="1" dirty="0" smtClean="0">
                <a:solidFill>
                  <a:schemeClr val="accent2"/>
                </a:solidFill>
                <a:cs typeface="Courier New" pitchFamily="49" charset="0"/>
              </a:rPr>
              <a:t> </a:t>
            </a:r>
            <a:r>
              <a:rPr lang="sk-SK" sz="1800" dirty="0">
                <a:sym typeface="Wingdings"/>
              </a:rPr>
              <a:t></a:t>
            </a:r>
            <a:r>
              <a:rPr lang="sk-SK" sz="1800" dirty="0"/>
              <a:t> </a:t>
            </a:r>
            <a:r>
              <a:rPr lang="sk-SK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sh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start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configure terminal</a:t>
            </a:r>
            <a:r>
              <a:rPr lang="sk-SK" sz="1800" b="1" dirty="0" smtClean="0">
                <a:solidFill>
                  <a:schemeClr val="accent2"/>
                </a:solidFill>
                <a:cs typeface="Courier New" pitchFamily="49" charset="0"/>
              </a:rPr>
              <a:t> </a:t>
            </a:r>
            <a:r>
              <a:rPr lang="sk-SK" sz="1800" dirty="0">
                <a:sym typeface="Wingdings"/>
              </a:rPr>
              <a:t></a:t>
            </a:r>
            <a:r>
              <a:rPr lang="sk-SK" sz="1800" dirty="0" smtClean="0"/>
              <a:t>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conf t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no shutdown</a:t>
            </a:r>
            <a:r>
              <a:rPr lang="sk-SK" sz="1800" b="1" dirty="0" smtClean="0">
                <a:solidFill>
                  <a:schemeClr val="accent2"/>
                </a:solidFill>
                <a:cs typeface="Courier New" pitchFamily="49" charset="0"/>
              </a:rPr>
              <a:t> </a:t>
            </a:r>
            <a:r>
              <a:rPr lang="sk-SK" sz="1800" dirty="0">
                <a:sym typeface="Wingdings"/>
              </a:rPr>
              <a:t></a:t>
            </a:r>
            <a:r>
              <a:rPr lang="sk-SK" sz="1800" dirty="0" smtClean="0"/>
              <a:t>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no sh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copy running-config startup-config</a:t>
            </a:r>
            <a:r>
              <a:rPr lang="sk-SK" sz="1800" b="1" dirty="0" smtClean="0">
                <a:solidFill>
                  <a:schemeClr val="accent2"/>
                </a:solidFill>
                <a:cs typeface="Courier New" pitchFamily="49" charset="0"/>
              </a:rPr>
              <a:t> </a:t>
            </a:r>
            <a:r>
              <a:rPr lang="sk-SK" sz="1800" dirty="0">
                <a:sym typeface="Wingdings"/>
              </a:rPr>
              <a:t></a:t>
            </a:r>
            <a:r>
              <a:rPr lang="sk-SK" sz="1800" dirty="0" smtClean="0"/>
              <a:t>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copy run start</a:t>
            </a:r>
          </a:p>
        </p:txBody>
      </p:sp>
    </p:spTree>
    <p:extLst>
      <p:ext uri="{BB962C8B-B14F-4D97-AF65-F5344CB8AC3E}">
        <p14:creationId xmlns:p14="http://schemas.microsoft.com/office/powerpoint/2010/main" val="87733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Zadávanie a úprava príkazov v CLI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k-SK" dirty="0" smtClean="0"/>
              <a:t>Po rozpísanom príkaze je možné pohybovať sa doľava a doprava kurzorovými šípkami</a:t>
            </a:r>
          </a:p>
          <a:p>
            <a:pPr lvl="1"/>
            <a:r>
              <a:rPr lang="sk-SK" dirty="0" smtClean="0"/>
              <a:t>Vhodné pre opravu chýb</a:t>
            </a:r>
          </a:p>
          <a:p>
            <a:pPr lvl="1"/>
            <a:r>
              <a:rPr lang="sk-SK" dirty="0" smtClean="0"/>
              <a:t>Bežne nefunguje kláves &lt;Del&gt;, namiesto neho treba použiť klávesovú kombináciu &lt;Ctrl&gt;&lt;D&gt;</a:t>
            </a:r>
          </a:p>
          <a:p>
            <a:pPr lvl="1"/>
            <a:r>
              <a:rPr lang="sk-SK" dirty="0" smtClean="0"/>
              <a:t>Kláves &lt;Backspace&gt; funguje normálne</a:t>
            </a:r>
          </a:p>
          <a:p>
            <a:pPr lvl="1"/>
            <a:r>
              <a:rPr lang="sk-SK" dirty="0" smtClean="0"/>
              <a:t>Klávesy &lt;Home&gt; a &lt;End&gt; nefungujú, namiesto nich treba použiť kombinácie &lt;Ctrl&gt;&lt;A&gt; a &lt;Ctrl&gt;&lt;E&gt;</a:t>
            </a:r>
          </a:p>
          <a:p>
            <a:pPr lvl="1"/>
            <a:r>
              <a:rPr lang="sk-SK" dirty="0" smtClean="0"/>
              <a:t>Kombinácia </a:t>
            </a:r>
            <a:r>
              <a:rPr lang="en-US" dirty="0" smtClean="0"/>
              <a:t>&lt;Ctrl&gt;&lt;R&gt; </a:t>
            </a:r>
            <a:r>
              <a:rPr lang="sk-SK" dirty="0" smtClean="0"/>
              <a:t>alebo</a:t>
            </a:r>
            <a:r>
              <a:rPr lang="en-US" dirty="0" smtClean="0"/>
              <a:t> &lt;Ctrl&gt;&lt;L&gt;</a:t>
            </a:r>
            <a:r>
              <a:rPr lang="sk-SK" dirty="0" smtClean="0"/>
              <a:t> prenesie rozpísaný príkaz na nový riadok</a:t>
            </a:r>
          </a:p>
          <a:p>
            <a:r>
              <a:rPr lang="sk-SK" dirty="0" smtClean="0"/>
              <a:t>Príkaz je možné odoslať klávesom &lt;Enter&gt; nezávisle na tom, v ktorom mieste riadku sa nachádza kurzor</a:t>
            </a:r>
          </a:p>
          <a:p>
            <a:pPr lvl="1"/>
            <a:r>
              <a:rPr lang="sk-SK" dirty="0" smtClean="0"/>
              <a:t>Nie je potrebné presunúť kurzor na koniec riadku</a:t>
            </a:r>
          </a:p>
          <a:p>
            <a:r>
              <a:rPr lang="sk-SK" dirty="0" smtClean="0"/>
              <a:t>CLI si pamätá históriu príkazov zadaných od posledného prihlásenia sa k zariadeniu</a:t>
            </a:r>
          </a:p>
          <a:p>
            <a:pPr lvl="1"/>
            <a:r>
              <a:rPr lang="sk-SK" dirty="0" smtClean="0"/>
              <a:t>Tieto príkazy je možné spätne vyvolať kurzorovými šípkami ↑ a ↓</a:t>
            </a:r>
          </a:p>
          <a:p>
            <a:pPr lvl="1"/>
            <a:r>
              <a:rPr lang="sk-SK" dirty="0" smtClean="0"/>
              <a:t>Vyvolaný príkaz je možné bežným spôsobom upraviť, ak je to potrebné</a:t>
            </a:r>
          </a:p>
          <a:p>
            <a:r>
              <a:rPr lang="sk-SK" dirty="0" smtClean="0"/>
              <a:t>Príkaz zadaný v konfigurácii je možné opätovne odstrániť zopakovaním toho istého príkazu s kľúčovým slovom </a:t>
            </a:r>
            <a:r>
              <a:rPr lang="sk-SK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no</a:t>
            </a:r>
            <a:r>
              <a:rPr lang="sk-SK" dirty="0" smtClean="0"/>
              <a:t> na začiatku riadka</a:t>
            </a:r>
          </a:p>
          <a:p>
            <a:pPr lvl="1"/>
            <a:r>
              <a:rPr lang="sk-SK" dirty="0" smtClean="0"/>
              <a:t>Napr. </a:t>
            </a:r>
            <a:r>
              <a:rPr lang="sk-SK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no ip route 0.0.0.0 0.0.0.0 192.168.1.1</a:t>
            </a:r>
            <a:endParaRPr lang="sk-SK" b="1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5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Postup pri základnej konfigurácii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Odporúčaný postup pre konfiguráciu </a:t>
            </a:r>
            <a:r>
              <a:rPr lang="sk-SK" sz="2000" dirty="0" smtClean="0"/>
              <a:t>zariadenia</a:t>
            </a:r>
            <a:endParaRPr lang="sk-SK" sz="2000" dirty="0" smtClean="0"/>
          </a:p>
          <a:p>
            <a:pPr lvl="1"/>
            <a:r>
              <a:rPr lang="sk-SK" sz="1800" dirty="0" smtClean="0"/>
              <a:t>Nastavenie mena zariadenia</a:t>
            </a:r>
          </a:p>
          <a:p>
            <a:pPr lvl="1"/>
            <a:r>
              <a:rPr lang="sk-SK" sz="1800" dirty="0" smtClean="0"/>
              <a:t>Zabezpečenie </a:t>
            </a:r>
            <a:r>
              <a:rPr lang="sk-SK" sz="1800" dirty="0" smtClean="0"/>
              <a:t>prístupu pomocou </a:t>
            </a:r>
            <a:r>
              <a:rPr lang="sk-SK" sz="1800" dirty="0" smtClean="0"/>
              <a:t>hesiel a výstražných hlásení </a:t>
            </a:r>
            <a:r>
              <a:rPr lang="sk-SK" sz="1800" dirty="0" smtClean="0"/>
              <a:t>pred nepovolaným </a:t>
            </a:r>
            <a:r>
              <a:rPr lang="sk-SK" sz="1800" dirty="0" smtClean="0"/>
              <a:t>vstupom</a:t>
            </a:r>
          </a:p>
          <a:p>
            <a:pPr lvl="1"/>
            <a:r>
              <a:rPr lang="sk-SK" sz="1800" dirty="0" smtClean="0"/>
              <a:t>Konfigurácia sieťových rozhraní</a:t>
            </a:r>
          </a:p>
          <a:p>
            <a:pPr lvl="1"/>
            <a:r>
              <a:rPr lang="sk-SK" sz="1800" dirty="0" smtClean="0"/>
              <a:t>Konfigurácia ďalších mechanizmov</a:t>
            </a:r>
            <a:endParaRPr lang="sk-SK" sz="1800" dirty="0" smtClean="0"/>
          </a:p>
          <a:p>
            <a:r>
              <a:rPr lang="sk-SK" sz="2000" dirty="0" smtClean="0"/>
              <a:t>Tento postup nie je záväzný, ale je osvedčený</a:t>
            </a:r>
          </a:p>
          <a:p>
            <a:r>
              <a:rPr lang="sk-SK" sz="2000" dirty="0" smtClean="0"/>
              <a:t>Pri prístupe k editoru konfigurácie je najprv potrebné prejsť z používateľského režimu do privilegovaného príkazom </a:t>
            </a:r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enable</a:t>
            </a:r>
            <a:r>
              <a:rPr lang="sk-SK" sz="2000" dirty="0" smtClean="0"/>
              <a:t> a potom spustiť samotný globálny konfiguračný režim (ďalej označovaný skratkou GKR) príkazom </a:t>
            </a:r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configure terminal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87524" y="5138514"/>
            <a:ext cx="8568952" cy="120032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Router</a:t>
            </a:r>
            <a:r>
              <a:rPr lang="en-US" sz="1800" b="1" dirty="0">
                <a:latin typeface="Courier New" pitchFamily="49" charset="0"/>
              </a:rPr>
              <a:t>&gt;</a:t>
            </a:r>
            <a:r>
              <a:rPr lang="sk-SK" sz="1800" b="1" dirty="0">
                <a:solidFill>
                  <a:schemeClr val="accent2"/>
                </a:solidFill>
                <a:latin typeface="Courier New" pitchFamily="49" charset="0"/>
              </a:rPr>
              <a:t>enable</a:t>
            </a:r>
            <a:r>
              <a:rPr lang="sk-SK" sz="1800" b="1" dirty="0">
                <a:latin typeface="Courier New" pitchFamily="49" charset="0"/>
              </a:rPr>
              <a:t/>
            </a:r>
            <a:br>
              <a:rPr lang="sk-SK" sz="1800" b="1" dirty="0">
                <a:latin typeface="Courier New" pitchFamily="49" charset="0"/>
              </a:rPr>
            </a:br>
            <a:r>
              <a:rPr lang="sk-SK" sz="1800" b="1" dirty="0">
                <a:latin typeface="Courier New" pitchFamily="49" charset="0"/>
              </a:rPr>
              <a:t>Router</a:t>
            </a:r>
            <a:r>
              <a:rPr lang="en-US" sz="1800" b="1" dirty="0" smtClean="0">
                <a:latin typeface="Courier New" pitchFamily="49" charset="0"/>
              </a:rPr>
              <a:t>#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</a:rPr>
              <a:t>configure terminal</a:t>
            </a:r>
            <a:r>
              <a:rPr lang="sk-SK" sz="1800" b="1" dirty="0">
                <a:latin typeface="Courier New" pitchFamily="49" charset="0"/>
              </a:rPr>
              <a:t/>
            </a:r>
            <a:br>
              <a:rPr lang="sk-SK" sz="1800" b="1" dirty="0">
                <a:latin typeface="Courier New" pitchFamily="49" charset="0"/>
              </a:rPr>
            </a:br>
            <a:r>
              <a:rPr lang="en-US" sz="1800" b="1" dirty="0">
                <a:latin typeface="Courier New" pitchFamily="49" charset="0"/>
              </a:rPr>
              <a:t>Enter configuration commands, one per line.  End with CNTL/Z. 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800" b="1" dirty="0">
                <a:latin typeface="Courier New" pitchFamily="49" charset="0"/>
              </a:rPr>
              <a:t>Router(</a:t>
            </a:r>
            <a:r>
              <a:rPr lang="en-US" sz="1800" b="1" dirty="0" err="1">
                <a:latin typeface="Courier New" pitchFamily="49" charset="0"/>
              </a:rPr>
              <a:t>config</a:t>
            </a:r>
            <a:r>
              <a:rPr lang="en-US" sz="1800" b="1" dirty="0">
                <a:latin typeface="Courier New" pitchFamily="49" charset="0"/>
              </a:rPr>
              <a:t>)#</a:t>
            </a:r>
            <a:endParaRPr lang="sk-SK" sz="1800" b="1" dirty="0" smtClean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65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3050" y="2077566"/>
            <a:ext cx="3790950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0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Priemyseln</a:t>
            </a:r>
            <a:r>
              <a:rPr lang="sk-SK" smtClean="0"/>
              <a:t>é certifikácie Cisco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143000"/>
            <a:ext cx="5400997" cy="5410200"/>
          </a:xfrm>
        </p:spPr>
        <p:txBody>
          <a:bodyPr/>
          <a:lstStyle/>
          <a:p>
            <a:r>
              <a:rPr lang="sk-SK" dirty="0" smtClean="0"/>
              <a:t>Prečo sa certifikovať?</a:t>
            </a:r>
          </a:p>
          <a:p>
            <a:pPr lvl="1"/>
            <a:r>
              <a:rPr lang="sk-SK" dirty="0" smtClean="0"/>
              <a:t>Mnohí zamestnávatelia</a:t>
            </a:r>
            <a:br>
              <a:rPr lang="sk-SK" dirty="0" smtClean="0"/>
            </a:br>
            <a:r>
              <a:rPr lang="sk-SK" dirty="0" smtClean="0"/>
              <a:t>u uchádzačov na pozíciu sieťového pracovníka buď vyžadujú Cisco certifikáciu, alebo je držiteľ certifikátu významne zvýhodnený</a:t>
            </a:r>
          </a:p>
          <a:p>
            <a:pPr lvl="1"/>
            <a:r>
              <a:rPr lang="sk-SK" dirty="0" smtClean="0"/>
              <a:t>Certifikácie sú v sieťovo orientovaných spoločnostiach samozrejmou súčasťou osobného rozvoja pracovníka</a:t>
            </a:r>
          </a:p>
          <a:p>
            <a:pPr lvl="1"/>
            <a:r>
              <a:rPr lang="sk-SK" dirty="0" smtClean="0"/>
              <a:t>Certifikát je objektívny ukazovateľ,</a:t>
            </a:r>
            <a:br>
              <a:rPr lang="sk-SK" dirty="0" smtClean="0"/>
            </a:br>
            <a:r>
              <a:rPr lang="sk-SK" dirty="0" smtClean="0"/>
              <a:t>na akej úrovni znalostí a schopností práce s počítačovými sieťami ste</a:t>
            </a:r>
          </a:p>
          <a:p>
            <a:pPr lvl="1"/>
            <a:r>
              <a:rPr lang="sk-SK" dirty="0" smtClean="0"/>
              <a:t>Získanie certifikátu je prestížna záležitosť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772816"/>
            <a:ext cx="1475656" cy="783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263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Postup pri základnej konfigurácii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Konfiguračný režim je možné opustiť viacerými spôsobmi</a:t>
            </a:r>
          </a:p>
          <a:p>
            <a:pPr lvl="1"/>
            <a:r>
              <a:rPr lang="sk-SK" dirty="0" smtClean="0"/>
              <a:t>Príkaz </a:t>
            </a:r>
            <a:r>
              <a:rPr lang="sk-SK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exit </a:t>
            </a:r>
            <a:r>
              <a:rPr lang="sk-SK" dirty="0" smtClean="0"/>
              <a:t>– presunie nás vždy o úroveň vyššie. V závislosti od aktuálnej polohy je možné, že ho bude potrebné použiť opakovanie</a:t>
            </a:r>
          </a:p>
          <a:p>
            <a:pPr lvl="1"/>
            <a:r>
              <a:rPr lang="sk-SK" dirty="0" smtClean="0"/>
              <a:t>Príkaz </a:t>
            </a:r>
            <a:r>
              <a:rPr lang="sk-SK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end </a:t>
            </a:r>
            <a:r>
              <a:rPr lang="sk-SK" dirty="0" smtClean="0"/>
              <a:t>– okamžite ukončí konfiguračný režim</a:t>
            </a:r>
          </a:p>
          <a:p>
            <a:pPr lvl="1"/>
            <a:r>
              <a:rPr lang="sk-SK" dirty="0" smtClean="0"/>
              <a:t>Klávesová kombinácia </a:t>
            </a:r>
            <a:r>
              <a:rPr lang="en-US" dirty="0" smtClean="0"/>
              <a:t>&lt;Ctrl&gt;&lt;Z&gt;</a:t>
            </a:r>
            <a:r>
              <a:rPr lang="sk-SK" dirty="0" smtClean="0"/>
              <a:t> – ekvivalentné príkazu end</a:t>
            </a:r>
          </a:p>
          <a:p>
            <a:r>
              <a:rPr lang="sk-SK" dirty="0" smtClean="0"/>
              <a:t>V konfiguračnom režime nie je možné priamo zadávať príkazy príkazového riadku, pretože ich bude smerovač chápať ako (neplatné) konfiguračné príkazy</a:t>
            </a:r>
          </a:p>
          <a:p>
            <a:pPr lvl="1"/>
            <a:r>
              <a:rPr lang="sk-SK" dirty="0" smtClean="0"/>
              <a:t>Je ich však možné spustiť pomocou kľúčového slova </a:t>
            </a:r>
            <a:r>
              <a:rPr lang="sk-SK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do </a:t>
            </a:r>
            <a:r>
              <a:rPr lang="sk-SK" dirty="0" smtClean="0"/>
              <a:t>na začiatku riadka, napr. </a:t>
            </a:r>
            <a:r>
              <a:rPr lang="sk-SK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do show running-config</a:t>
            </a:r>
            <a:endParaRPr lang="sk-SK" b="1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17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61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5"/>
          <a:stretch/>
        </p:blipFill>
        <p:spPr bwMode="auto">
          <a:xfrm>
            <a:off x="3240088" y="2909454"/>
            <a:ext cx="5903912" cy="3948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4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Nastavenie mena zariadenia</a:t>
            </a:r>
            <a:endParaRPr lang="en-US" dirty="0"/>
          </a:p>
        </p:txBody>
      </p:sp>
      <p:sp>
        <p:nvSpPr>
          <p:cNvPr id="13486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Aj keď sa meno zariadenia zdá byť len kozmetickou drobnosťou, opak je pravdou</a:t>
            </a:r>
          </a:p>
          <a:p>
            <a:pPr lvl="1"/>
            <a:r>
              <a:rPr lang="sk-SK" sz="1800" dirty="0" smtClean="0"/>
              <a:t>Pri spravovaní viacerých zariadení je veľmi neprehľadné, ak sa všetky nazývajú „Router“</a:t>
            </a:r>
          </a:p>
          <a:p>
            <a:pPr lvl="1"/>
            <a:r>
              <a:rPr lang="sk-SK" sz="1800" dirty="0" smtClean="0"/>
              <a:t>Pri overovaní protokolom CDP, ako sú zariadenia navzájom prepojené, budú susedné zariadenia</a:t>
            </a:r>
            <a:br>
              <a:rPr lang="sk-SK" sz="1800" dirty="0" smtClean="0"/>
            </a:br>
            <a:r>
              <a:rPr lang="sk-SK" sz="1800" dirty="0" smtClean="0"/>
              <a:t>zobrazené s ich menami</a:t>
            </a:r>
          </a:p>
          <a:p>
            <a:pPr lvl="1"/>
            <a:r>
              <a:rPr lang="sk-SK" sz="1800" dirty="0" smtClean="0"/>
              <a:t>Meno zariadenia sa môže</a:t>
            </a:r>
            <a:br>
              <a:rPr lang="sk-SK" sz="1800" dirty="0" smtClean="0"/>
            </a:br>
            <a:r>
              <a:rPr lang="sk-SK" sz="1800" dirty="0" smtClean="0"/>
              <a:t>používať ako súčasť rôznych</a:t>
            </a:r>
            <a:br>
              <a:rPr lang="sk-SK" sz="1800" dirty="0" smtClean="0"/>
            </a:br>
            <a:r>
              <a:rPr lang="sk-SK" sz="1800" dirty="0" smtClean="0"/>
              <a:t>automatizovaných mechanizmov</a:t>
            </a:r>
            <a:br>
              <a:rPr lang="sk-SK" sz="1800" dirty="0" smtClean="0"/>
            </a:br>
            <a:r>
              <a:rPr lang="sk-SK" sz="1800" dirty="0" smtClean="0"/>
              <a:t>pri autentifikácii, rozlišovaní zariadení, atď.</a:t>
            </a:r>
          </a:p>
          <a:p>
            <a:r>
              <a:rPr lang="sk-SK" sz="2200" dirty="0" smtClean="0"/>
              <a:t>Zariadenia majú mať</a:t>
            </a:r>
            <a:br>
              <a:rPr lang="sk-SK" sz="2200" dirty="0" smtClean="0"/>
            </a:br>
            <a:r>
              <a:rPr lang="sk-SK" sz="2200" dirty="0" smtClean="0"/>
              <a:t>unikátne mená</a:t>
            </a:r>
          </a:p>
          <a:p>
            <a:pPr lvl="1"/>
            <a:r>
              <a:rPr lang="sk-SK" sz="1800" dirty="0" smtClean="0"/>
              <a:t>Meno sa nastavuje</a:t>
            </a:r>
            <a:br>
              <a:rPr lang="sk-SK" sz="1800" dirty="0" smtClean="0"/>
            </a:br>
            <a:r>
              <a:rPr lang="sk-SK" sz="1800" dirty="0" smtClean="0"/>
              <a:t>priamo v GKR príkazom</a:t>
            </a:r>
            <a:br>
              <a:rPr lang="sk-SK" sz="1800" dirty="0" smtClean="0"/>
            </a:b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hostname</a:t>
            </a:r>
          </a:p>
        </p:txBody>
      </p:sp>
    </p:spTree>
    <p:extLst>
      <p:ext uri="{BB962C8B-B14F-4D97-AF65-F5344CB8AC3E}">
        <p14:creationId xmlns:p14="http://schemas.microsoft.com/office/powerpoint/2010/main" val="371766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Nastavenie hesiel pre prístup k zariadeniu</a:t>
            </a:r>
            <a:endParaRPr lang="en-US" dirty="0"/>
          </a:p>
        </p:txBody>
      </p:sp>
      <p:sp>
        <p:nvSpPr>
          <p:cNvPr id="134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 smtClean="0"/>
              <a:t>Pri prístupe k zariadeniu sme doposiaľ neboli vyzvaní na zadanie prístupového hesla</a:t>
            </a:r>
          </a:p>
          <a:p>
            <a:pPr lvl="1"/>
            <a:r>
              <a:rPr lang="sk-SK" dirty="0" smtClean="0"/>
              <a:t>Prirodzene, zariadenie nemôžeme nechať takto nezabezpečené</a:t>
            </a:r>
          </a:p>
          <a:p>
            <a:r>
              <a:rPr lang="sk-SK" dirty="0" smtClean="0"/>
              <a:t>Prístup k zariadeniu je možné ochrániť na dvoch úrovniach</a:t>
            </a:r>
          </a:p>
          <a:p>
            <a:pPr lvl="1"/>
            <a:r>
              <a:rPr lang="sk-SK" dirty="0" smtClean="0"/>
              <a:t>Základný prístup k príkazovému riadku v používateľskom režime</a:t>
            </a:r>
          </a:p>
          <a:p>
            <a:pPr lvl="1"/>
            <a:r>
              <a:rPr lang="sk-SK" dirty="0" smtClean="0"/>
              <a:t>Prechod z používateľského do privilegovaného režimu</a:t>
            </a:r>
          </a:p>
          <a:p>
            <a:r>
              <a:rPr lang="sk-SK" dirty="0" smtClean="0"/>
              <a:t>Najjednoduchším spôsobom ochrany je použitie prístupového hesla (t.j. nie mena a hesla, len hesla)</a:t>
            </a:r>
          </a:p>
          <a:p>
            <a:pPr lvl="1"/>
            <a:r>
              <a:rPr lang="sk-SK" dirty="0" smtClean="0"/>
              <a:t>Ochrana pomocou mena a hesla sa učí v CCNA3</a:t>
            </a:r>
          </a:p>
          <a:p>
            <a:r>
              <a:rPr lang="sk-SK" dirty="0" smtClean="0"/>
              <a:t>K príkazovému riadku je možné prístup získať tromi cestami</a:t>
            </a:r>
          </a:p>
          <a:p>
            <a:pPr lvl="1"/>
            <a:r>
              <a:rPr lang="sk-SK" dirty="0" smtClean="0"/>
              <a:t>Konzolou (</a:t>
            </a:r>
            <a:r>
              <a:rPr lang="sk-SK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line con 0</a:t>
            </a:r>
            <a:r>
              <a:rPr lang="sk-SK" dirty="0" smtClean="0"/>
              <a:t>)</a:t>
            </a:r>
          </a:p>
          <a:p>
            <a:pPr lvl="1"/>
            <a:r>
              <a:rPr lang="sk-SK" dirty="0" smtClean="0"/>
              <a:t>AUX portom (</a:t>
            </a:r>
            <a:r>
              <a:rPr lang="sk-SK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line aux 0</a:t>
            </a:r>
            <a:r>
              <a:rPr lang="sk-SK" dirty="0" smtClean="0"/>
              <a:t>)</a:t>
            </a:r>
          </a:p>
          <a:p>
            <a:pPr lvl="1"/>
            <a:r>
              <a:rPr lang="sk-SK" dirty="0" smtClean="0"/>
              <a:t>Cez Telnet alebo SSH protokolom (</a:t>
            </a:r>
            <a:r>
              <a:rPr lang="sk-SK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line vty 0 4</a:t>
            </a:r>
            <a:r>
              <a:rPr lang="sk-SK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186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451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1"/>
          <a:stretch/>
        </p:blipFill>
        <p:spPr bwMode="auto">
          <a:xfrm>
            <a:off x="2865756" y="1772816"/>
            <a:ext cx="6278244" cy="328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4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Nastavenie hesiel pre prístup k zariadeniu</a:t>
            </a:r>
            <a:endParaRPr lang="en-US" dirty="0"/>
          </a:p>
        </p:txBody>
      </p:sp>
      <p:sp>
        <p:nvSpPr>
          <p:cNvPr id="134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k-SK" sz="2000" dirty="0" smtClean="0"/>
              <a:t>Zabezpečenie prístupu k príkazovému riadku sa podľa toho, akým spôsobom sa k príkazovému riadku pripájame, nastavuje nezávisle v troch rôznych podrežimoch GKR</a:t>
            </a:r>
          </a:p>
          <a:p>
            <a:pPr lvl="1"/>
            <a:r>
              <a:rPr lang="sk-SK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line con 0</a:t>
            </a:r>
          </a:p>
          <a:p>
            <a:pPr lvl="1"/>
            <a:r>
              <a:rPr lang="sk-SK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line aux 0</a:t>
            </a:r>
          </a:p>
          <a:p>
            <a:pPr lvl="1"/>
            <a:r>
              <a:rPr lang="sk-SK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line vty 0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4</a:t>
            </a:r>
          </a:p>
          <a:p>
            <a:pPr lvl="1"/>
            <a:r>
              <a:rPr lang="sk-SK" sz="1800" dirty="0"/>
              <a:t>Treba </a:t>
            </a:r>
            <a:r>
              <a:rPr lang="sk-SK" sz="1800" dirty="0" smtClean="0"/>
              <a:t>chrániť</a:t>
            </a:r>
            <a:r>
              <a:rPr lang="sk-SK" sz="1800" dirty="0"/>
              <a:t/>
            </a:r>
            <a:br>
              <a:rPr lang="sk-SK" sz="1800" dirty="0"/>
            </a:br>
            <a:r>
              <a:rPr lang="sk-SK" sz="1800" dirty="0" smtClean="0"/>
              <a:t>všetky, aj keď ich</a:t>
            </a:r>
            <a:br>
              <a:rPr lang="sk-SK" sz="1800" dirty="0" smtClean="0"/>
            </a:br>
            <a:r>
              <a:rPr lang="sk-SK" sz="1800" dirty="0" smtClean="0"/>
              <a:t>nebudeme využívať</a:t>
            </a:r>
            <a:endParaRPr lang="sk-SK" sz="2000" dirty="0" smtClean="0"/>
          </a:p>
          <a:p>
            <a:r>
              <a:rPr lang="sk-SK" sz="2000" dirty="0" smtClean="0"/>
              <a:t>Konfigurácia ochranného hesla sa realizuje</a:t>
            </a:r>
            <a:br>
              <a:rPr lang="sk-SK" sz="2000" dirty="0" smtClean="0"/>
            </a:br>
            <a:r>
              <a:rPr lang="sk-SK" sz="2000" dirty="0" smtClean="0"/>
              <a:t>v tomto podrežime dvomi príkazmi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password</a:t>
            </a:r>
            <a:r>
              <a:rPr lang="sk-SK" sz="18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sk-SK" sz="1800" i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HESLO </a:t>
            </a:r>
            <a:r>
              <a:rPr lang="sk-SK" sz="1800" dirty="0"/>
              <a:t>nastavuje heslo, </a:t>
            </a:r>
            <a:r>
              <a:rPr lang="sk-SK" sz="1800" dirty="0" smtClean="0"/>
              <a:t>ktoré bude</a:t>
            </a:r>
            <a:br>
              <a:rPr lang="sk-SK" sz="1800" dirty="0" smtClean="0"/>
            </a:br>
            <a:r>
              <a:rPr lang="sk-SK" sz="1800" dirty="0" smtClean="0"/>
              <a:t>zariadenie </a:t>
            </a:r>
            <a:r>
              <a:rPr lang="sk-SK" sz="1800" dirty="0"/>
              <a:t>vyžadovať pri </a:t>
            </a:r>
            <a:r>
              <a:rPr lang="sk-SK" sz="1800" dirty="0" smtClean="0"/>
              <a:t>ďalšom prístupe</a:t>
            </a:r>
            <a:br>
              <a:rPr lang="sk-SK" sz="1800" dirty="0" smtClean="0"/>
            </a:br>
            <a:r>
              <a:rPr lang="sk-SK" sz="1800" dirty="0" smtClean="0"/>
              <a:t>k </a:t>
            </a:r>
            <a:r>
              <a:rPr lang="sk-SK" sz="1800" dirty="0"/>
              <a:t>príkazovému </a:t>
            </a:r>
            <a:r>
              <a:rPr lang="sk-SK" sz="1800" dirty="0" smtClean="0"/>
              <a:t>riadku</a:t>
            </a:r>
          </a:p>
          <a:p>
            <a:pPr lvl="2"/>
            <a:r>
              <a:rPr lang="sk-SK" sz="1800" dirty="0" smtClean="0"/>
              <a:t>Pozor – na konci príkazu nezadávať žiadnu medzeru, lebo sa stane súčasťou hesla – veľmi neintuitívna a častá chyba!</a:t>
            </a:r>
          </a:p>
          <a:p>
            <a:pPr lvl="1"/>
            <a:r>
              <a:rPr lang="sk-SK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login</a:t>
            </a:r>
            <a:r>
              <a:rPr lang="sk-SK" sz="1800" dirty="0" smtClean="0"/>
              <a:t> aktivuje samotnú ochranu prístupu pomocou hesla</a:t>
            </a:r>
          </a:p>
          <a:p>
            <a:pPr lvl="2"/>
            <a:r>
              <a:rPr lang="sk-SK" sz="1800" dirty="0" smtClean="0"/>
              <a:t>Bez tohto príkazu by heslo bolo prednastavené, ale nepožadovalo by sa</a:t>
            </a:r>
            <a:endParaRPr lang="sk-SK" sz="1800" dirty="0"/>
          </a:p>
        </p:txBody>
      </p:sp>
    </p:spTree>
    <p:extLst>
      <p:ext uri="{BB962C8B-B14F-4D97-AF65-F5344CB8AC3E}">
        <p14:creationId xmlns:p14="http://schemas.microsoft.com/office/powerpoint/2010/main" val="264777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46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30"/>
          <a:stretch/>
        </p:blipFill>
        <p:spPr bwMode="auto">
          <a:xfrm>
            <a:off x="4656137" y="4324540"/>
            <a:ext cx="4487863" cy="234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424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Nastavenie hesiel pre prechod do privilegovaného režimu</a:t>
            </a:r>
            <a:endParaRPr lang="en-US" dirty="0"/>
          </a:p>
        </p:txBody>
      </p:sp>
      <p:sp>
        <p:nvSpPr>
          <p:cNvPr id="134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Prechod do privilegovaného režimu sa realizuje príkazom </a:t>
            </a:r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enable</a:t>
            </a:r>
            <a:r>
              <a:rPr lang="sk-SK" sz="2000" dirty="0" smtClean="0">
                <a:solidFill>
                  <a:schemeClr val="accent2"/>
                </a:solidFill>
              </a:rPr>
              <a:t> </a:t>
            </a:r>
            <a:r>
              <a:rPr lang="sk-SK" sz="2000" dirty="0" smtClean="0"/>
              <a:t>z príkazového riadku</a:t>
            </a:r>
          </a:p>
          <a:p>
            <a:pPr lvl="1"/>
            <a:r>
              <a:rPr lang="sk-SK" sz="1800" dirty="0" smtClean="0"/>
              <a:t>Účelom je zabezpečiť použitie príkazu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enable</a:t>
            </a:r>
          </a:p>
          <a:p>
            <a:r>
              <a:rPr lang="sk-SK" sz="2000" dirty="0" smtClean="0"/>
              <a:t>Ochrana príkazu enable pomocou hesla sa konfiguruje priamo v GKR (nie na </a:t>
            </a:r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sk-SK" sz="2000" dirty="0" smtClean="0"/>
              <a:t>)</a:t>
            </a:r>
          </a:p>
          <a:p>
            <a:pPr lvl="1"/>
            <a:r>
              <a:rPr lang="sk-SK" sz="1800" dirty="0" smtClean="0"/>
              <a:t>Starší, menej bezpečný spôsob: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enable password </a:t>
            </a:r>
            <a:r>
              <a:rPr lang="sk-SK" sz="1800" i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HESLO</a:t>
            </a:r>
          </a:p>
          <a:p>
            <a:pPr lvl="2"/>
            <a:r>
              <a:rPr lang="sk-SK" sz="1800" dirty="0" smtClean="0"/>
              <a:t>Heslo bude v konfigurácii zašifrované vratnou a rozlomenou šifrou</a:t>
            </a:r>
          </a:p>
          <a:p>
            <a:pPr lvl="1"/>
            <a:r>
              <a:rPr lang="sk-SK" sz="1800" dirty="0" smtClean="0"/>
              <a:t>Novší, bezpečnejší spôsob: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enable secret </a:t>
            </a:r>
            <a:r>
              <a:rPr lang="sk-SK" sz="1800" i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HESLO</a:t>
            </a:r>
          </a:p>
          <a:p>
            <a:pPr lvl="2"/>
            <a:r>
              <a:rPr lang="sk-SK" sz="1800" dirty="0" smtClean="0"/>
              <a:t>Heslo bude v konfigurácii uložené ako výsledok nevratnej hash operácie</a:t>
            </a:r>
          </a:p>
          <a:p>
            <a:pPr lvl="1"/>
            <a:r>
              <a:rPr lang="sk-SK" sz="1800" dirty="0" smtClean="0"/>
              <a:t>Až na špeciálne výnimky, ktoré budú</a:t>
            </a:r>
            <a:br>
              <a:rPr lang="sk-SK" sz="1800" dirty="0" smtClean="0"/>
            </a:br>
            <a:r>
              <a:rPr lang="sk-SK" sz="1800" dirty="0" smtClean="0"/>
              <a:t>na správnom mieste zdôraznené,</a:t>
            </a:r>
            <a:br>
              <a:rPr lang="sk-SK" sz="1800" dirty="0" smtClean="0"/>
            </a:br>
            <a:r>
              <a:rPr lang="sk-SK" sz="1800" dirty="0" smtClean="0"/>
              <a:t>je potrebné používať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enable secret</a:t>
            </a:r>
          </a:p>
          <a:p>
            <a:pPr lvl="1"/>
            <a:r>
              <a:rPr lang="sk-SK" sz="1800" dirty="0" smtClean="0"/>
              <a:t>Nemá zmysel do konfigurácie</a:t>
            </a:r>
            <a:br>
              <a:rPr lang="sk-SK" sz="1800" dirty="0" smtClean="0"/>
            </a:br>
            <a:r>
              <a:rPr lang="sk-SK" sz="1800" dirty="0" smtClean="0"/>
              <a:t>písať oba príkazy, pretože vtedy</a:t>
            </a:r>
            <a:br>
              <a:rPr lang="sk-SK" sz="1800" dirty="0" smtClean="0"/>
            </a:br>
            <a:r>
              <a:rPr lang="sk-SK" sz="1800" dirty="0" smtClean="0"/>
              <a:t>má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enable secret</a:t>
            </a:r>
            <a:r>
              <a:rPr lang="sk-SK" sz="1800" dirty="0" smtClean="0">
                <a:solidFill>
                  <a:schemeClr val="accent2"/>
                </a:solidFill>
              </a:rPr>
              <a:t> </a:t>
            </a:r>
            <a:r>
              <a:rPr lang="sk-SK" sz="1800" dirty="0" smtClean="0"/>
              <a:t>prednosť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924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Ochrana hesiel v konfigurácii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Okrem príkazu enable secret budú všetky ostatné heslá v konfigurácii uložené ako plaintext, t.j. viditeľné kedykoľvek pri jej zobrazení</a:t>
            </a:r>
          </a:p>
          <a:p>
            <a:r>
              <a:rPr lang="sk-SK" sz="2000" dirty="0" smtClean="0"/>
              <a:t>Ochranu týchto hesiel je možné dodatočne aktivovať v GKR príkazom </a:t>
            </a:r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service password-encryption</a:t>
            </a:r>
          </a:p>
          <a:p>
            <a:pPr lvl="1"/>
            <a:r>
              <a:rPr lang="sk-SK" sz="1800" dirty="0" smtClean="0"/>
              <a:t>Od tohto momentu všetky existujúce i v budúcnosti zadané heslá v konfigurácii budú zašifrované (slabou) vratnou šifrou</a:t>
            </a:r>
          </a:p>
          <a:p>
            <a:pPr lvl="2"/>
            <a:r>
              <a:rPr lang="sk-SK" sz="1800" dirty="0" smtClean="0"/>
              <a:t>Príkazu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enable secret </a:t>
            </a:r>
            <a:r>
              <a:rPr lang="sk-SK" sz="1800" dirty="0" smtClean="0"/>
              <a:t>sa táto ochrana netýka, má vlastnú</a:t>
            </a:r>
          </a:p>
          <a:p>
            <a:pPr lvl="1"/>
            <a:r>
              <a:rPr lang="sk-SK" sz="1800" dirty="0" smtClean="0"/>
              <a:t>Zrušenie príkazu ponechá existujúce heslá zašifrované</a:t>
            </a:r>
          </a:p>
          <a:p>
            <a:pPr marL="0" indent="0">
              <a:buNone/>
            </a:pPr>
            <a:r>
              <a:rPr lang="sk-SK" sz="2000" dirty="0" smtClean="0"/>
              <a:t>Pred príkazom:			Po príkaze:</a:t>
            </a:r>
            <a:endParaRPr lang="sk-SK" sz="200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87524" y="4272677"/>
            <a:ext cx="3780420" cy="258532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line con 0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 password TajneHeslo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 login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line aux 0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 password TajneHeslo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 login    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line vty 0 4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 password TajneHeslo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 </a:t>
            </a:r>
            <a:r>
              <a:rPr lang="sk-SK" sz="1800" b="1" dirty="0" smtClean="0">
                <a:latin typeface="Courier New" pitchFamily="49" charset="0"/>
              </a:rPr>
              <a:t>login</a:t>
            </a:r>
            <a:endParaRPr lang="sk-SK" sz="1800" b="1" dirty="0">
              <a:latin typeface="Courier New" pitchFamily="49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139952" y="4272677"/>
            <a:ext cx="4968552" cy="258532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line con 0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 password 7 09784F0317003F1718000B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 login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line aux 0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 password 7 053F07052F49660C0A0918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 login    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line vty 0 4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 password 7 073B2046400C3100041E04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 login</a:t>
            </a:r>
          </a:p>
        </p:txBody>
      </p:sp>
    </p:spTree>
    <p:extLst>
      <p:ext uri="{BB962C8B-B14F-4D97-AF65-F5344CB8AC3E}">
        <p14:creationId xmlns:p14="http://schemas.microsoft.com/office/powerpoint/2010/main" val="120180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042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5"/>
          <a:stretch/>
        </p:blipFill>
        <p:spPr bwMode="auto">
          <a:xfrm>
            <a:off x="2627784" y="2793936"/>
            <a:ext cx="6516216" cy="4064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40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Nastavenie výstražných hlásení</a:t>
            </a:r>
            <a:endParaRPr lang="en-US" dirty="0"/>
          </a:p>
        </p:txBody>
      </p:sp>
      <p:sp>
        <p:nvSpPr>
          <p:cNvPr id="134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Účelom výstražných hlásení je upozorniť nepovolané osoby pred pokusmi o neoprávnený vstup na zariadenie</a:t>
            </a:r>
          </a:p>
          <a:p>
            <a:pPr lvl="1"/>
            <a:r>
              <a:rPr lang="sk-SK" sz="1800" dirty="0" smtClean="0"/>
              <a:t>Môže byť rozhodujúce v právnych sporoch pri bezpečnostných incidentoch</a:t>
            </a:r>
          </a:p>
          <a:p>
            <a:r>
              <a:rPr lang="sk-SK" sz="2000" dirty="0" smtClean="0"/>
              <a:t>Hlásenie sa konfiguruje v GKR príkazmi </a:t>
            </a:r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banner</a:t>
            </a:r>
          </a:p>
          <a:p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banner login</a:t>
            </a:r>
          </a:p>
          <a:p>
            <a:pPr lvl="1"/>
            <a:r>
              <a:rPr lang="sk-SK" sz="1800" dirty="0" smtClean="0"/>
              <a:t>Zobrazí sa pred výzvou na</a:t>
            </a:r>
            <a:br>
              <a:rPr lang="sk-SK" sz="1800" dirty="0" smtClean="0"/>
            </a:br>
            <a:r>
              <a:rPr lang="sk-SK" sz="1800" dirty="0" smtClean="0"/>
              <a:t>zadanie prístupového hesla</a:t>
            </a:r>
          </a:p>
          <a:p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banner motd</a:t>
            </a:r>
          </a:p>
          <a:p>
            <a:pPr lvl="1"/>
            <a:r>
              <a:rPr lang="sk-SK" sz="1800" dirty="0" smtClean="0"/>
              <a:t>Zobrazí sa pred</a:t>
            </a:r>
            <a:br>
              <a:rPr lang="sk-SK" sz="1800" dirty="0" smtClean="0"/>
            </a:br>
            <a:r>
              <a:rPr lang="sk-SK" sz="1800" dirty="0" smtClean="0"/>
              <a:t>výzvou na zadanie hesla</a:t>
            </a:r>
            <a:br>
              <a:rPr lang="sk-SK" sz="1800" dirty="0" smtClean="0"/>
            </a:br>
            <a:r>
              <a:rPr lang="sk-SK" sz="1800" dirty="0" smtClean="0"/>
              <a:t>a nad textom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banner login</a:t>
            </a:r>
            <a:r>
              <a:rPr lang="sk-SK" sz="1800" dirty="0" smtClean="0"/>
              <a:t>,</a:t>
            </a:r>
            <a:br>
              <a:rPr lang="sk-SK" sz="1800" dirty="0" smtClean="0"/>
            </a:br>
            <a:r>
              <a:rPr lang="sk-SK" sz="1800" dirty="0" smtClean="0"/>
              <a:t>ak je nastavený</a:t>
            </a:r>
          </a:p>
          <a:p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banner exec</a:t>
            </a:r>
          </a:p>
          <a:p>
            <a:pPr lvl="1"/>
            <a:r>
              <a:rPr lang="sk-SK" sz="1800" dirty="0" smtClean="0"/>
              <a:t>Zobrazí sa po prihláseni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4157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042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5"/>
          <a:stretch/>
        </p:blipFill>
        <p:spPr bwMode="auto">
          <a:xfrm>
            <a:off x="2627784" y="2793936"/>
            <a:ext cx="6516216" cy="4064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4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Nastavenie výstražných hlásení</a:t>
            </a:r>
            <a:endParaRPr lang="en-US" dirty="0"/>
          </a:p>
        </p:txBody>
      </p:sp>
      <p:sp>
        <p:nvSpPr>
          <p:cNvPr id="134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Syntax príkazu je </a:t>
            </a:r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banner</a:t>
            </a:r>
            <a:r>
              <a:rPr lang="sk-SK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sk-SK" sz="2000" i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druh DELIM Text správy DELIM</a:t>
            </a:r>
            <a:endParaRPr lang="sk-SK" sz="1800" i="1" dirty="0" smtClean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sk-SK" sz="1800" i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druh</a:t>
            </a:r>
            <a:r>
              <a:rPr lang="sk-SK" sz="1800" dirty="0" smtClean="0"/>
              <a:t>: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motd</a:t>
            </a:r>
            <a:r>
              <a:rPr lang="sk-SK" sz="1800" dirty="0" smtClean="0"/>
              <a:t>,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login</a:t>
            </a:r>
            <a:r>
              <a:rPr lang="sk-SK" sz="1800" dirty="0" smtClean="0"/>
              <a:t> alebo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exec</a:t>
            </a:r>
          </a:p>
          <a:p>
            <a:pPr lvl="1"/>
            <a:r>
              <a:rPr lang="sk-SK" sz="1800" i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DELIM</a:t>
            </a:r>
            <a:r>
              <a:rPr lang="sk-SK" sz="1800" dirty="0" smtClean="0"/>
              <a:t>: jednopísmenový znak, ktorý ohraničuje začiatok a koniec správy, nesmie sa vyskytnúť nikde inde v správe, napr. </a:t>
            </a:r>
            <a:r>
              <a:rPr lang="en-US" sz="1800" dirty="0" smtClean="0"/>
              <a:t>#</a:t>
            </a:r>
            <a:endParaRPr lang="sk-SK" sz="1800" dirty="0" smtClean="0"/>
          </a:p>
          <a:p>
            <a:pPr lvl="1"/>
            <a:endParaRPr lang="sk-SK" sz="1800" dirty="0" smtClean="0"/>
          </a:p>
          <a:p>
            <a:pPr lvl="1"/>
            <a:endParaRPr lang="sk-SK" sz="1800" dirty="0"/>
          </a:p>
          <a:p>
            <a:pPr lvl="1"/>
            <a:endParaRPr lang="sk-SK" sz="1800" dirty="0" smtClean="0"/>
          </a:p>
          <a:p>
            <a:pPr lvl="1"/>
            <a:endParaRPr lang="sk-SK" sz="1800" dirty="0" smtClean="0"/>
          </a:p>
          <a:p>
            <a:pPr lvl="1"/>
            <a:endParaRPr lang="sk-SK" sz="1800" dirty="0"/>
          </a:p>
          <a:p>
            <a:pPr lvl="1"/>
            <a:endParaRPr lang="sk-SK" sz="1800" dirty="0" smtClean="0"/>
          </a:p>
          <a:p>
            <a:pPr lvl="1"/>
            <a:r>
              <a:rPr lang="sk-SK" sz="1800" i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Text správy</a:t>
            </a:r>
            <a:r>
              <a:rPr lang="sk-SK" sz="1800" dirty="0" smtClean="0"/>
              <a:t>: správa,</a:t>
            </a:r>
            <a:br>
              <a:rPr lang="sk-SK" sz="1800" dirty="0" smtClean="0"/>
            </a:br>
            <a:r>
              <a:rPr lang="sk-SK" sz="1800" dirty="0" smtClean="0"/>
              <a:t>môže obsahovať ľubovoľný</a:t>
            </a:r>
            <a:br>
              <a:rPr lang="sk-SK" sz="1800" dirty="0" smtClean="0"/>
            </a:br>
            <a:r>
              <a:rPr lang="sk-SK" sz="1800" dirty="0" smtClean="0"/>
              <a:t>počet riadkov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301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Konfigurácia sieťových rozhraní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Sieťové rozhrania na smerovačoch majú označenie slovom a číslom</a:t>
            </a:r>
          </a:p>
          <a:p>
            <a:pPr lvl="1"/>
            <a:r>
              <a:rPr lang="sk-SK" dirty="0" smtClean="0"/>
              <a:t>Slovo označuje hardvérový typ rozhrania</a:t>
            </a:r>
          </a:p>
          <a:p>
            <a:pPr lvl="2"/>
            <a:r>
              <a:rPr lang="sk-SK" b="1" dirty="0" smtClean="0">
                <a:solidFill>
                  <a:schemeClr val="tx2"/>
                </a:solidFill>
              </a:rPr>
              <a:t>Serial</a:t>
            </a:r>
            <a:r>
              <a:rPr lang="sk-SK" dirty="0" smtClean="0"/>
              <a:t> – sériové rozhranie</a:t>
            </a:r>
          </a:p>
          <a:p>
            <a:pPr lvl="2"/>
            <a:r>
              <a:rPr lang="sk-SK" b="1" dirty="0" smtClean="0">
                <a:solidFill>
                  <a:schemeClr val="tx2"/>
                </a:solidFill>
              </a:rPr>
              <a:t>Ethernet</a:t>
            </a:r>
            <a:r>
              <a:rPr lang="sk-SK" dirty="0" smtClean="0"/>
              <a:t> – ethernetové rozhranie s rýchlosťou 10 Mbps</a:t>
            </a:r>
          </a:p>
          <a:p>
            <a:pPr lvl="2"/>
            <a:r>
              <a:rPr lang="sk-SK" b="1" dirty="0" smtClean="0">
                <a:solidFill>
                  <a:schemeClr val="tx2"/>
                </a:solidFill>
              </a:rPr>
              <a:t>FastEthernet</a:t>
            </a:r>
            <a:r>
              <a:rPr lang="sk-SK" dirty="0" smtClean="0"/>
              <a:t> – ethernetové rozhranie s rýchlosťou 10/100 Mbps</a:t>
            </a:r>
          </a:p>
          <a:p>
            <a:pPr lvl="2"/>
            <a:r>
              <a:rPr lang="sk-SK" b="1" dirty="0" smtClean="0">
                <a:solidFill>
                  <a:schemeClr val="tx2"/>
                </a:solidFill>
              </a:rPr>
              <a:t>BRI</a:t>
            </a:r>
            <a:r>
              <a:rPr lang="sk-SK" dirty="0" smtClean="0"/>
              <a:t> – ISDN rozhranie 2B+D</a:t>
            </a:r>
          </a:p>
          <a:p>
            <a:pPr lvl="1"/>
            <a:r>
              <a:rPr lang="sk-SK" dirty="0" smtClean="0"/>
              <a:t>Číslo označuje jeho polohu v smerovači, na nových smerovačoch má tvar X/Y/Z</a:t>
            </a:r>
          </a:p>
          <a:p>
            <a:pPr lvl="2"/>
            <a:r>
              <a:rPr lang="sk-SK" b="1" dirty="0" smtClean="0">
                <a:solidFill>
                  <a:schemeClr val="tx2"/>
                </a:solidFill>
              </a:rPr>
              <a:t>X</a:t>
            </a:r>
            <a:r>
              <a:rPr lang="sk-SK" dirty="0" smtClean="0"/>
              <a:t>: slot – číslo zásuvnej dosky, ak je smerovač modulárny</a:t>
            </a:r>
          </a:p>
          <a:p>
            <a:pPr lvl="2"/>
            <a:r>
              <a:rPr lang="sk-SK" b="1" dirty="0" smtClean="0">
                <a:solidFill>
                  <a:schemeClr val="tx2"/>
                </a:solidFill>
              </a:rPr>
              <a:t>Y</a:t>
            </a:r>
            <a:r>
              <a:rPr lang="sk-SK" dirty="0" smtClean="0"/>
              <a:t>: subslot – číslo modulu v zásuvnej doske</a:t>
            </a:r>
          </a:p>
          <a:p>
            <a:pPr lvl="2"/>
            <a:r>
              <a:rPr lang="sk-SK" b="1" dirty="0" smtClean="0">
                <a:solidFill>
                  <a:schemeClr val="tx2"/>
                </a:solidFill>
              </a:rPr>
              <a:t>Z</a:t>
            </a:r>
            <a:r>
              <a:rPr lang="sk-SK" dirty="0" smtClean="0"/>
              <a:t>: port – konkrétne rozhranie na module v danom slote/subslote</a:t>
            </a:r>
          </a:p>
          <a:p>
            <a:pPr lvl="1"/>
            <a:r>
              <a:rPr lang="sk-SK" dirty="0"/>
              <a:t>Celé meno rozhrania je teda </a:t>
            </a:r>
            <a:r>
              <a:rPr lang="sk-SK" dirty="0" smtClean="0"/>
              <a:t>napríklad Serial0/0/1 alebo BRI0/0/0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94576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Konfigurácia sieťových rozhraní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sk-SK" dirty="0" smtClean="0"/>
              <a:t>Niektoré rozhrania (najmä vstavané) a na starších smerovačoch všetky rozhrania môžu mať číselné označenie kratšie</a:t>
            </a:r>
          </a:p>
          <a:p>
            <a:pPr lvl="1"/>
            <a:r>
              <a:rPr lang="sk-SK" dirty="0" smtClean="0"/>
              <a:t>Iba Y/Z alebo iba Z (vždy čítať sprava doľava)</a:t>
            </a:r>
          </a:p>
          <a:p>
            <a:pPr lvl="1"/>
            <a:r>
              <a:rPr lang="sk-SK" dirty="0" smtClean="0"/>
              <a:t>Napríklad FastEthernet0/0 alebo Serial0</a:t>
            </a:r>
          </a:p>
          <a:p>
            <a:r>
              <a:rPr lang="sk-SK" dirty="0" smtClean="0"/>
              <a:t>Meno rozhrania nie je potrebné písať celé</a:t>
            </a:r>
          </a:p>
          <a:p>
            <a:pPr lvl="1"/>
            <a:r>
              <a:rPr lang="sk-SK" dirty="0" smtClean="0"/>
              <a:t>Serial0/0/1 </a:t>
            </a:r>
            <a:r>
              <a:rPr lang="en-US" dirty="0" smtClean="0"/>
              <a:t>= s0/0/1</a:t>
            </a:r>
          </a:p>
          <a:p>
            <a:pPr lvl="1"/>
            <a:r>
              <a:rPr lang="en-US" dirty="0" smtClean="0"/>
              <a:t>FastEthernet0/0 = f0/0</a:t>
            </a:r>
            <a:endParaRPr lang="sk-SK" dirty="0" smtClean="0"/>
          </a:p>
          <a:p>
            <a:r>
              <a:rPr lang="sk-SK" dirty="0" smtClean="0"/>
              <a:t>Konfigurácia každého sieťového rozhrania má obsahovať tieto príkazy</a:t>
            </a:r>
          </a:p>
          <a:p>
            <a:pPr lvl="1"/>
            <a:r>
              <a:rPr lang="sk-SK" dirty="0" smtClean="0"/>
              <a:t>Slovný pomocný popis (</a:t>
            </a:r>
            <a:r>
              <a:rPr lang="sk-SK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description</a:t>
            </a:r>
            <a:r>
              <a:rPr lang="sk-SK" dirty="0" smtClean="0"/>
              <a:t>)</a:t>
            </a:r>
          </a:p>
          <a:p>
            <a:pPr lvl="1"/>
            <a:r>
              <a:rPr lang="sk-SK" dirty="0" smtClean="0"/>
              <a:t>IP adresu (</a:t>
            </a:r>
            <a:r>
              <a:rPr lang="sk-SK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ip address</a:t>
            </a:r>
            <a:r>
              <a:rPr lang="sk-SK" dirty="0" smtClean="0"/>
              <a:t>)</a:t>
            </a:r>
          </a:p>
          <a:p>
            <a:pPr lvl="1"/>
            <a:r>
              <a:rPr lang="sk-SK" dirty="0" smtClean="0"/>
              <a:t>Aktiváciu rozhrania (</a:t>
            </a:r>
            <a:r>
              <a:rPr lang="sk-SK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no shutdown</a:t>
            </a:r>
            <a:r>
              <a:rPr lang="sk-SK" dirty="0" smtClean="0"/>
              <a:t>)</a:t>
            </a:r>
          </a:p>
          <a:p>
            <a:pPr lvl="1"/>
            <a:r>
              <a:rPr lang="sk-SK" dirty="0" smtClean="0"/>
              <a:t>Pri niektorých rozhraniach bude potrebné uviesť aj dodatočné príkazy</a:t>
            </a:r>
          </a:p>
          <a:p>
            <a:endParaRPr lang="sk-SK" dirty="0" smtClean="0"/>
          </a:p>
        </p:txBody>
      </p:sp>
    </p:spTree>
    <p:extLst>
      <p:ext uri="{BB962C8B-B14F-4D97-AF65-F5344CB8AC3E}">
        <p14:creationId xmlns:p14="http://schemas.microsoft.com/office/powerpoint/2010/main" val="333667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smtClean="0"/>
              <a:t>Vzťah kurzov k priemyselným certifikáciám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143000"/>
            <a:ext cx="6466210" cy="5410200"/>
          </a:xfrm>
        </p:spPr>
        <p:txBody>
          <a:bodyPr>
            <a:normAutofit/>
          </a:bodyPr>
          <a:lstStyle/>
          <a:p>
            <a:r>
              <a:rPr lang="sk-SK" dirty="0" smtClean="0"/>
              <a:t>Kurzy Cisco CCNA a CCNP </a:t>
            </a:r>
            <a:r>
              <a:rPr lang="en-US" dirty="0" smtClean="0"/>
              <a:t>s</a:t>
            </a:r>
            <a:r>
              <a:rPr lang="sk-SK" dirty="0" smtClean="0"/>
              <a:t>ú bezprostrednou prípravou na zodpovedajúce priemyselné certifikácie</a:t>
            </a:r>
          </a:p>
          <a:p>
            <a:r>
              <a:rPr lang="sk-SK" dirty="0" smtClean="0"/>
              <a:t>Certifikácia CCNA alebo CCNP sa získava na akreditovaných testovacích centrách</a:t>
            </a:r>
          </a:p>
          <a:p>
            <a:pPr lvl="1"/>
            <a:r>
              <a:rPr lang="sk-SK" dirty="0" smtClean="0"/>
              <a:t>Bratislava: Gratex, Gamo, Gopas, Soitron</a:t>
            </a:r>
          </a:p>
          <a:p>
            <a:pPr lvl="1"/>
            <a:r>
              <a:rPr lang="sk-SK" dirty="0" smtClean="0"/>
              <a:t>Košice: elfa</a:t>
            </a:r>
          </a:p>
          <a:p>
            <a:r>
              <a:rPr lang="sk-SK" dirty="0" smtClean="0"/>
              <a:t>Certifikát sa získava absolvovaním jednej alebo niekoľkých predpísaných skúšok</a:t>
            </a:r>
          </a:p>
          <a:p>
            <a:pPr lvl="1"/>
            <a:r>
              <a:rPr lang="sk-SK" dirty="0" smtClean="0"/>
              <a:t>Skúšky sú spoplatnené (možnosť zliav)</a:t>
            </a:r>
          </a:p>
          <a:p>
            <a:pPr lvl="1"/>
            <a:r>
              <a:rPr lang="sk-SK" dirty="0" smtClean="0"/>
              <a:t>Platnosť certifikátu je 3 roky</a:t>
            </a:r>
          </a:p>
          <a:p>
            <a:pPr lvl="1"/>
            <a:r>
              <a:rPr lang="sk-SK" dirty="0" smtClean="0"/>
              <a:t>Obnova: opätovné absolvovanie tej istej skúšky alebo skúšky k vyššej certifikácii</a:t>
            </a:r>
          </a:p>
        </p:txBody>
      </p:sp>
      <p:pic>
        <p:nvPicPr>
          <p:cNvPr id="15364" name="Picture 6" descr="ccna_m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00" y="11430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7" descr="CCNP_m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150" y="2916238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Obrázok 5" descr="ccie_routeswitch_med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38" y="47244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791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Konfigurácia ethernetových rozhraní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Do konfiguračného podrežimu pre nastavenie konkrétneho rozhrania sa vstupuje príkazom </a:t>
            </a:r>
            <a:r>
              <a:rPr lang="sk-SK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interface meno číslo</a:t>
            </a:r>
          </a:p>
          <a:p>
            <a:endParaRPr lang="sk-SK" dirty="0" smtClean="0"/>
          </a:p>
          <a:p>
            <a:endParaRPr lang="en-US" dirty="0" smtClean="0"/>
          </a:p>
          <a:p>
            <a:r>
              <a:rPr lang="sk-SK" dirty="0" smtClean="0"/>
              <a:t>V konfigurácii rozhrania teraz uvedieme všetky informácie podľa príkazov na predchádzajúcej strane</a:t>
            </a: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539750" y="2114178"/>
            <a:ext cx="8064500" cy="666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sk-SK" sz="1800" b="1" dirty="0" smtClean="0">
                <a:latin typeface="Courier New" pitchFamily="49" charset="0"/>
              </a:rPr>
              <a:t>Router(config</a:t>
            </a:r>
            <a:r>
              <a:rPr lang="sk-SK" sz="1800" b="1" dirty="0">
                <a:latin typeface="Courier New" pitchFamily="49" charset="0"/>
              </a:rPr>
              <a:t>)</a:t>
            </a:r>
            <a:r>
              <a:rPr lang="en-US" sz="1800" b="1" dirty="0">
                <a:latin typeface="Courier New" pitchFamily="49" charset="0"/>
              </a:rPr>
              <a:t>#</a:t>
            </a:r>
            <a:r>
              <a:rPr lang="sk-SK" sz="1800" b="1" dirty="0">
                <a:solidFill>
                  <a:schemeClr val="accent2"/>
                </a:solidFill>
                <a:latin typeface="Courier New" pitchFamily="49" charset="0"/>
              </a:rPr>
              <a:t>interface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</a:rPr>
              <a:t>fa0/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1</a:t>
            </a:r>
            <a:endParaRPr lang="sk-SK" sz="18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 smtClean="0">
                <a:latin typeface="Courier New" pitchFamily="49" charset="0"/>
              </a:rPr>
              <a:t>Router(config-if</a:t>
            </a:r>
            <a:r>
              <a:rPr lang="sk-SK" sz="1800" b="1" dirty="0">
                <a:latin typeface="Courier New" pitchFamily="49" charset="0"/>
              </a:rPr>
              <a:t>)</a:t>
            </a:r>
            <a:r>
              <a:rPr lang="en-US" sz="1800" b="1" dirty="0">
                <a:latin typeface="Courier New" pitchFamily="49" charset="0"/>
              </a:rPr>
              <a:t>#</a:t>
            </a:r>
          </a:p>
        </p:txBody>
      </p: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539750" y="4149725"/>
            <a:ext cx="8064500" cy="132343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sk-SK" sz="1600" b="1" dirty="0" smtClean="0">
                <a:latin typeface="Courier New" pitchFamily="49" charset="0"/>
              </a:rPr>
              <a:t>Router(config-if</a:t>
            </a:r>
            <a:r>
              <a:rPr lang="sk-SK" sz="1600" b="1" dirty="0">
                <a:latin typeface="Courier New" pitchFamily="49" charset="0"/>
              </a:rPr>
              <a:t>)</a:t>
            </a:r>
            <a:r>
              <a:rPr lang="en-US" sz="1600" b="1" dirty="0">
                <a:latin typeface="Courier New" pitchFamily="49" charset="0"/>
              </a:rPr>
              <a:t>#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</a:rPr>
              <a:t>description LAN1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600" b="1" dirty="0" smtClean="0">
                <a:latin typeface="Courier New" pitchFamily="49" charset="0"/>
              </a:rPr>
              <a:t>Router</a:t>
            </a:r>
            <a:r>
              <a:rPr lang="en-US" sz="1600" b="1" dirty="0" smtClean="0">
                <a:latin typeface="Courier New" pitchFamily="49" charset="0"/>
              </a:rPr>
              <a:t>(</a:t>
            </a:r>
            <a:r>
              <a:rPr lang="en-US" sz="1600" b="1" dirty="0" err="1" smtClean="0">
                <a:latin typeface="Courier New" pitchFamily="49" charset="0"/>
              </a:rPr>
              <a:t>config</a:t>
            </a:r>
            <a:r>
              <a:rPr lang="en-US" sz="1600" b="1" dirty="0" smtClean="0">
                <a:latin typeface="Courier New" pitchFamily="49" charset="0"/>
              </a:rPr>
              <a:t>-if</a:t>
            </a:r>
            <a:r>
              <a:rPr lang="en-US" sz="1600" b="1" dirty="0">
                <a:latin typeface="Courier New" pitchFamily="49" charset="0"/>
              </a:rPr>
              <a:t>)#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</a:rPr>
              <a:t>ip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</a:rPr>
              <a:t> address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</a:rPr>
              <a:t>172.16.255.1 255.255.255.128</a:t>
            </a:r>
            <a:endParaRPr lang="en-US" sz="16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algn="l" eaLnBrk="1" hangingPunct="1">
              <a:lnSpc>
                <a:spcPct val="100000"/>
              </a:lnSpc>
            </a:pPr>
            <a:r>
              <a:rPr lang="sk-SK" sz="1600" b="1" dirty="0" smtClean="0">
                <a:latin typeface="Courier New" pitchFamily="49" charset="0"/>
              </a:rPr>
              <a:t>Router</a:t>
            </a:r>
            <a:r>
              <a:rPr lang="en-US" sz="1600" b="1" dirty="0" smtClean="0">
                <a:latin typeface="Courier New" pitchFamily="49" charset="0"/>
              </a:rPr>
              <a:t>(</a:t>
            </a:r>
            <a:r>
              <a:rPr lang="en-US" sz="1600" b="1" dirty="0" err="1" smtClean="0">
                <a:latin typeface="Courier New" pitchFamily="49" charset="0"/>
              </a:rPr>
              <a:t>config</a:t>
            </a:r>
            <a:r>
              <a:rPr lang="en-US" sz="1600" b="1" dirty="0" smtClean="0">
                <a:latin typeface="Courier New" pitchFamily="49" charset="0"/>
              </a:rPr>
              <a:t>-if</a:t>
            </a:r>
            <a:r>
              <a:rPr lang="en-US" sz="1600" b="1" dirty="0">
                <a:latin typeface="Courier New" pitchFamily="49" charset="0"/>
              </a:rPr>
              <a:t>)#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</a:rPr>
              <a:t>no shutdown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600" b="1" dirty="0" smtClean="0">
                <a:latin typeface="Courier New" pitchFamily="49" charset="0"/>
              </a:rPr>
              <a:t>R</a:t>
            </a:r>
            <a:r>
              <a:rPr lang="sk-SK" sz="1600" b="1" dirty="0" smtClean="0">
                <a:latin typeface="Courier New" pitchFamily="49" charset="0"/>
              </a:rPr>
              <a:t>outer</a:t>
            </a:r>
            <a:r>
              <a:rPr lang="en-US" sz="1600" b="1" dirty="0" smtClean="0">
                <a:latin typeface="Courier New" pitchFamily="49" charset="0"/>
              </a:rPr>
              <a:t>(</a:t>
            </a:r>
            <a:r>
              <a:rPr lang="en-US" sz="1600" b="1" dirty="0" err="1" smtClean="0">
                <a:latin typeface="Courier New" pitchFamily="49" charset="0"/>
              </a:rPr>
              <a:t>config</a:t>
            </a:r>
            <a:r>
              <a:rPr lang="en-US" sz="1600" b="1" dirty="0" smtClean="0">
                <a:latin typeface="Courier New" pitchFamily="49" charset="0"/>
              </a:rPr>
              <a:t>-if</a:t>
            </a:r>
            <a:r>
              <a:rPr lang="en-US" sz="1600" b="1" dirty="0">
                <a:latin typeface="Courier New" pitchFamily="49" charset="0"/>
              </a:rPr>
              <a:t>)#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</a:rPr>
              <a:t>exit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600" b="1" dirty="0" smtClean="0">
                <a:latin typeface="Courier New" pitchFamily="49" charset="0"/>
              </a:rPr>
              <a:t>Ro</a:t>
            </a:r>
            <a:r>
              <a:rPr lang="sk-SK" sz="1600" b="1" dirty="0" smtClean="0">
                <a:latin typeface="Courier New" pitchFamily="49" charset="0"/>
              </a:rPr>
              <a:t>uter</a:t>
            </a:r>
            <a:r>
              <a:rPr lang="en-US" sz="1600" b="1" dirty="0" smtClean="0">
                <a:latin typeface="Courier New" pitchFamily="49" charset="0"/>
              </a:rPr>
              <a:t>(</a:t>
            </a:r>
            <a:r>
              <a:rPr lang="en-US" sz="1600" b="1" dirty="0" err="1" smtClean="0">
                <a:latin typeface="Courier New" pitchFamily="49" charset="0"/>
              </a:rPr>
              <a:t>config</a:t>
            </a:r>
            <a:r>
              <a:rPr lang="en-US" sz="1600" b="1" dirty="0">
                <a:latin typeface="Courier New" pitchFamily="49" charset="0"/>
              </a:rPr>
              <a:t>)#</a:t>
            </a:r>
          </a:p>
        </p:txBody>
      </p:sp>
    </p:spTree>
    <p:extLst>
      <p:ext uri="{BB962C8B-B14F-4D97-AF65-F5344CB8AC3E}">
        <p14:creationId xmlns:p14="http://schemas.microsoft.com/office/powerpoint/2010/main" val="336341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Uloženie hotovej konfigurácie do NVRAM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Konfigurácia zariadenia, ktorú sme upravovali, je </a:t>
            </a:r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running-config</a:t>
            </a:r>
          </a:p>
          <a:p>
            <a:pPr lvl="1"/>
            <a:r>
              <a:rPr lang="sk-SK" sz="1800" dirty="0" smtClean="0"/>
              <a:t>Uložená len v RAM, po reštarte alebo vypnutí zariadenia zaniká</a:t>
            </a:r>
          </a:p>
          <a:p>
            <a:r>
              <a:rPr lang="sk-SK" sz="2000" dirty="0" smtClean="0"/>
              <a:t>Základom je uloženie bežiacej konfigurácie do </a:t>
            </a:r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startup-config</a:t>
            </a:r>
            <a:r>
              <a:rPr lang="sk-SK" sz="2000" dirty="0" smtClean="0"/>
              <a:t>, ktorá sa načíta pri ďalších reštartoch zariadenia z NVRAM</a:t>
            </a:r>
          </a:p>
          <a:p>
            <a:pPr lvl="1"/>
            <a:r>
              <a:rPr lang="sk-SK" sz="1800" dirty="0" smtClean="0"/>
              <a:t>Príkaz je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copy running-config startup-config</a:t>
            </a:r>
          </a:p>
          <a:p>
            <a:pPr lvl="2"/>
            <a:r>
              <a:rPr lang="sk-SK" sz="1800" dirty="0" smtClean="0"/>
              <a:t>Ekvivalentné príkazy: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copy run start</a:t>
            </a:r>
            <a:r>
              <a:rPr lang="sk-SK" sz="1800" dirty="0" smtClean="0"/>
              <a:t>,  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write</a:t>
            </a:r>
            <a:r>
              <a:rPr lang="sk-SK" sz="1800" dirty="0" smtClean="0"/>
              <a:t>,  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wr</a:t>
            </a:r>
          </a:p>
          <a:p>
            <a:endParaRPr lang="sk-SK" sz="2000" dirty="0"/>
          </a:p>
          <a:p>
            <a:endParaRPr lang="sk-SK" sz="2000" dirty="0"/>
          </a:p>
          <a:p>
            <a:endParaRPr lang="sk-SK" sz="2000" dirty="0"/>
          </a:p>
          <a:p>
            <a:endParaRPr lang="sk-SK" sz="2000" dirty="0"/>
          </a:p>
          <a:p>
            <a:r>
              <a:rPr lang="sk-SK" sz="2000" dirty="0"/>
              <a:t>Obsah uloženej konfigurácie je možné zobraziť </a:t>
            </a:r>
            <a:r>
              <a:rPr lang="sk-SK" sz="2000" dirty="0" smtClean="0"/>
              <a:t>príkazom</a:t>
            </a:r>
            <a:br>
              <a:rPr lang="sk-SK" sz="2000" dirty="0" smtClean="0"/>
            </a:br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show startup-config</a:t>
            </a:r>
          </a:p>
          <a:p>
            <a:r>
              <a:rPr lang="sk-SK" sz="2000" dirty="0" smtClean="0"/>
              <a:t>Uloženú konfiguráciu je možné zmazať príkazom</a:t>
            </a:r>
            <a:br>
              <a:rPr lang="sk-SK" sz="2000" dirty="0" smtClean="0"/>
            </a:br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erase startup-config </a:t>
            </a:r>
            <a:r>
              <a:rPr lang="sk-SK" sz="2000" dirty="0" smtClean="0"/>
              <a:t>alebo </a:t>
            </a:r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write erase</a:t>
            </a:r>
            <a:endParaRPr lang="sk-SK" sz="2000" b="1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39750" y="3501008"/>
            <a:ext cx="8064500" cy="132343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sz="1600" b="1" dirty="0" smtClean="0">
                <a:latin typeface="Courier New" pitchFamily="49" charset="0"/>
              </a:rPr>
              <a:t>R</a:t>
            </a:r>
            <a:r>
              <a:rPr lang="sk-SK" sz="1600" b="1" dirty="0" smtClean="0">
                <a:latin typeface="Courier New" pitchFamily="49" charset="0"/>
              </a:rPr>
              <a:t>1</a:t>
            </a:r>
            <a:r>
              <a:rPr lang="en-US" sz="1600" b="1" dirty="0" smtClean="0">
                <a:latin typeface="Courier New" pitchFamily="49" charset="0"/>
              </a:rPr>
              <a:t>#</a:t>
            </a:r>
            <a:r>
              <a:rPr lang="sk-SK" sz="1600" b="1" dirty="0" smtClean="0">
                <a:solidFill>
                  <a:schemeClr val="accent2"/>
                </a:solidFill>
                <a:latin typeface="Courier New" pitchFamily="49" charset="0"/>
              </a:rPr>
              <a:t>copy running-config startup-config</a:t>
            </a:r>
            <a:endParaRPr lang="en-US" sz="16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algn="l" eaLnBrk="1" hangingPunct="1">
              <a:lnSpc>
                <a:spcPct val="100000"/>
              </a:lnSpc>
            </a:pPr>
            <a:r>
              <a:rPr lang="en-US" sz="1600" b="1" dirty="0" smtClean="0">
                <a:latin typeface="Courier New" pitchFamily="49" charset="0"/>
              </a:rPr>
              <a:t>Destination </a:t>
            </a:r>
            <a:r>
              <a:rPr lang="en-US" sz="1600" b="1" dirty="0">
                <a:latin typeface="Courier New" pitchFamily="49" charset="0"/>
              </a:rPr>
              <a:t>filename [startup-</a:t>
            </a:r>
            <a:r>
              <a:rPr lang="en-US" sz="1600" b="1" dirty="0" err="1">
                <a:latin typeface="Courier New" pitchFamily="49" charset="0"/>
              </a:rPr>
              <a:t>config</a:t>
            </a:r>
            <a:r>
              <a:rPr lang="en-US" sz="1600" b="1" dirty="0">
                <a:latin typeface="Courier New" pitchFamily="49" charset="0"/>
              </a:rPr>
              <a:t>]? 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600" b="1" dirty="0">
                <a:latin typeface="Courier New" pitchFamily="49" charset="0"/>
              </a:rPr>
              <a:t>Building configuration...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600" b="1" dirty="0">
                <a:latin typeface="Courier New" pitchFamily="49" charset="0"/>
              </a:rPr>
              <a:t>[OK]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600" b="1" dirty="0">
                <a:latin typeface="Courier New" pitchFamily="49" charset="0"/>
              </a:rPr>
              <a:t>R1</a:t>
            </a:r>
            <a:r>
              <a:rPr lang="en-US" sz="1600" b="1" dirty="0" smtClean="0">
                <a:latin typeface="Courier New" pitchFamily="49" charset="0"/>
              </a:rPr>
              <a:t>#</a:t>
            </a:r>
            <a:endParaRPr lang="en-US" sz="1600" b="1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00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229600" cy="44497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sk-SK" sz="2800" dirty="0" smtClean="0"/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sk-SK" sz="2800" b="1" dirty="0" smtClean="0"/>
              <a:t>Vďaka za pozornosť!</a:t>
            </a:r>
            <a:endParaRPr lang="en-US" sz="2800" b="1" dirty="0" smtClean="0"/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sz="2800" dirty="0" smtClean="0"/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sz="2800" dirty="0" smtClean="0"/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sz="2800" dirty="0" smtClean="0"/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sz="2800" dirty="0" smtClean="0"/>
          </a:p>
          <a:p>
            <a:pPr algn="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dirty="0" err="1" smtClean="0"/>
              <a:t>Ing</a:t>
            </a:r>
            <a:r>
              <a:rPr lang="en-US" sz="1800" dirty="0" smtClean="0"/>
              <a:t>. Peter Pal</a:t>
            </a:r>
            <a:r>
              <a:rPr lang="sk-SK" sz="1800" dirty="0" smtClean="0"/>
              <a:t>úch</a:t>
            </a:r>
            <a:r>
              <a:rPr lang="en-US" sz="1800" dirty="0" smtClean="0"/>
              <a:t>, PhD.</a:t>
            </a:r>
            <a:endParaRPr lang="sk-SK" sz="1800" dirty="0" smtClean="0"/>
          </a:p>
          <a:p>
            <a:pPr algn="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sk-SK" sz="1800" dirty="0" smtClean="0">
                <a:hlinkClick r:id="rId2"/>
              </a:rPr>
              <a:t>Peter.Paluch</a:t>
            </a:r>
            <a:r>
              <a:rPr lang="en-US" sz="1800" dirty="0" smtClean="0">
                <a:hlinkClick r:id="rId2"/>
              </a:rPr>
              <a:t>@fri.uniza.sk</a:t>
            </a:r>
            <a:endParaRPr lang="en-US" sz="1800" dirty="0" smtClean="0"/>
          </a:p>
          <a:p>
            <a:pPr algn="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dirty="0" smtClean="0"/>
              <a:t>KIS FRI </a:t>
            </a:r>
            <a:r>
              <a:rPr lang="sk-SK" sz="1800" dirty="0" smtClean="0"/>
              <a:t>ŽU</a:t>
            </a:r>
          </a:p>
        </p:txBody>
      </p:sp>
      <p:pic>
        <p:nvPicPr>
          <p:cNvPr id="5837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9675" y="188640"/>
            <a:ext cx="1584325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3246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k-SK" smtClean="0"/>
              <a:t>Certifikáty o ukončení NetAcad semestra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mtClean="0"/>
              <a:t>Nezávisle od priemyselných certifikácií je možné na našej akadémii požiadať o vystavenie certifikátu</a:t>
            </a:r>
            <a:br>
              <a:rPr lang="sk-SK" smtClean="0"/>
            </a:br>
            <a:r>
              <a:rPr lang="sk-SK" smtClean="0"/>
              <a:t>o absolvovaní vybraného semestra sieťovej akadémie</a:t>
            </a:r>
          </a:p>
          <a:p>
            <a:pPr lvl="1"/>
            <a:r>
              <a:rPr lang="sk-SK" smtClean="0"/>
              <a:t>Certifikát o ukončení semestra uznávajú mnohí zamestnávatelia ako potvrdenie o úspešnom ukončení kurzu</a:t>
            </a:r>
          </a:p>
          <a:p>
            <a:pPr lvl="1"/>
            <a:r>
              <a:rPr lang="sk-SK" smtClean="0"/>
              <a:t>Cena cca 15 </a:t>
            </a:r>
            <a:r>
              <a:rPr lang="sk-SK" smtClean="0">
                <a:cs typeface="Arial" charset="0"/>
              </a:rPr>
              <a:t>€ </a:t>
            </a:r>
            <a:r>
              <a:rPr lang="sk-SK" smtClean="0"/>
              <a:t>za jeden certifikát (spolu 4 certifikáty za CCNA)</a:t>
            </a:r>
          </a:p>
          <a:p>
            <a:pPr lvl="1"/>
            <a:r>
              <a:rPr lang="sk-SK" smtClean="0"/>
              <a:t>Finančné prostriedky získané za certifikáty sú investované do výbavy a rozvoja Cisco laboratórií na KIS FRI ŽU</a:t>
            </a:r>
          </a:p>
          <a:p>
            <a:pPr lvl="1"/>
            <a:r>
              <a:rPr lang="sk-SK" smtClean="0"/>
              <a:t>Kvalita prístrojového vybavenia, jeho aktuálnosť a funkčnosť je jedným zo základných predpokladov, aby si naša akadémia naďalej udržala svoju kvalitu</a:t>
            </a:r>
          </a:p>
          <a:p>
            <a:pPr lvl="2"/>
            <a:r>
              <a:rPr lang="sk-SK" b="1" smtClean="0">
                <a:solidFill>
                  <a:schemeClr val="accent2"/>
                </a:solidFill>
              </a:rPr>
              <a:t>Tu je priestor pre vás!</a:t>
            </a:r>
          </a:p>
        </p:txBody>
      </p:sp>
    </p:spTree>
    <p:extLst>
      <p:ext uri="{BB962C8B-B14F-4D97-AF65-F5344CB8AC3E}">
        <p14:creationId xmlns:p14="http://schemas.microsoft.com/office/powerpoint/2010/main" val="71144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Plán </a:t>
            </a:r>
            <a:r>
              <a:rPr lang="sk-SK" dirty="0" smtClean="0"/>
              <a:t>semestra – cvičenia</a:t>
            </a:r>
            <a:endParaRPr lang="sk-SK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 smtClean="0"/>
              <a:t>Týždeň 1: Úvodné stretnutie, orientácia v </a:t>
            </a:r>
            <a:r>
              <a:rPr lang="sk-SK" dirty="0" smtClean="0"/>
              <a:t>prostredí NetSpace</a:t>
            </a:r>
            <a:endParaRPr lang="sk-SK" dirty="0" smtClean="0"/>
          </a:p>
          <a:p>
            <a:r>
              <a:rPr lang="sk-SK" dirty="0" smtClean="0"/>
              <a:t>Týždeň 2: </a:t>
            </a:r>
            <a:r>
              <a:rPr lang="sk-SK" dirty="0" smtClean="0"/>
              <a:t>ITN, </a:t>
            </a:r>
            <a:r>
              <a:rPr lang="sk-SK" dirty="0" smtClean="0"/>
              <a:t>moduly </a:t>
            </a:r>
            <a:r>
              <a:rPr lang="sk-SK" dirty="0" smtClean="0"/>
              <a:t>1+2</a:t>
            </a:r>
            <a:endParaRPr lang="sk-SK" dirty="0" smtClean="0"/>
          </a:p>
          <a:p>
            <a:r>
              <a:rPr lang="sk-SK" dirty="0" smtClean="0"/>
              <a:t>Týždeň 3: </a:t>
            </a:r>
            <a:r>
              <a:rPr lang="sk-SK" dirty="0" smtClean="0"/>
              <a:t>ITN, </a:t>
            </a:r>
            <a:r>
              <a:rPr lang="sk-SK" dirty="0" smtClean="0"/>
              <a:t>moduly </a:t>
            </a:r>
            <a:r>
              <a:rPr lang="sk-SK" dirty="0" smtClean="0"/>
              <a:t>3+4+5</a:t>
            </a:r>
            <a:endParaRPr lang="sk-SK" dirty="0" smtClean="0"/>
          </a:p>
          <a:p>
            <a:r>
              <a:rPr lang="sk-SK" dirty="0" smtClean="0"/>
              <a:t>Týždeň 4: </a:t>
            </a:r>
            <a:r>
              <a:rPr lang="sk-SK" dirty="0" smtClean="0"/>
              <a:t>ITN, </a:t>
            </a:r>
            <a:r>
              <a:rPr lang="sk-SK" dirty="0" smtClean="0"/>
              <a:t>moduly 6+7</a:t>
            </a:r>
            <a:endParaRPr lang="en-US" dirty="0" smtClean="0"/>
          </a:p>
          <a:p>
            <a:r>
              <a:rPr lang="sk-SK" dirty="0" smtClean="0"/>
              <a:t>Týždeň 5: </a:t>
            </a:r>
            <a:r>
              <a:rPr lang="sk-SK" dirty="0" smtClean="0"/>
              <a:t>ITN</a:t>
            </a:r>
            <a:r>
              <a:rPr lang="sk-SK" dirty="0" smtClean="0"/>
              <a:t>, </a:t>
            </a:r>
            <a:r>
              <a:rPr lang="sk-SK" dirty="0" smtClean="0"/>
              <a:t>moduly 8+9</a:t>
            </a:r>
          </a:p>
          <a:p>
            <a:r>
              <a:rPr lang="sk-SK" dirty="0" smtClean="0"/>
              <a:t>Týždeň 6: </a:t>
            </a:r>
            <a:r>
              <a:rPr lang="sk-SK" dirty="0" smtClean="0"/>
              <a:t>ITN, </a:t>
            </a:r>
            <a:r>
              <a:rPr lang="sk-SK" dirty="0" smtClean="0"/>
              <a:t>moduly 10+11</a:t>
            </a:r>
          </a:p>
          <a:p>
            <a:r>
              <a:rPr lang="sk-SK" b="1" dirty="0" smtClean="0">
                <a:solidFill>
                  <a:schemeClr val="accent2"/>
                </a:solidFill>
              </a:rPr>
              <a:t>Týždeň 7: </a:t>
            </a:r>
            <a:r>
              <a:rPr lang="sk-SK" b="1" dirty="0" smtClean="0">
                <a:solidFill>
                  <a:schemeClr val="accent2"/>
                </a:solidFill>
              </a:rPr>
              <a:t>ITN, </a:t>
            </a:r>
            <a:r>
              <a:rPr lang="sk-SK" b="1" dirty="0" smtClean="0">
                <a:solidFill>
                  <a:schemeClr val="accent2"/>
                </a:solidFill>
              </a:rPr>
              <a:t>Final Exam</a:t>
            </a:r>
            <a:r>
              <a:rPr lang="en-US" b="1" dirty="0" smtClean="0">
                <a:solidFill>
                  <a:schemeClr val="accent2"/>
                </a:solidFill>
              </a:rPr>
              <a:t>; </a:t>
            </a:r>
            <a:r>
              <a:rPr lang="sk-SK" b="1" dirty="0" smtClean="0">
                <a:solidFill>
                  <a:schemeClr val="accent2"/>
                </a:solidFill>
              </a:rPr>
              <a:t>RSE, </a:t>
            </a:r>
            <a:r>
              <a:rPr lang="sk-SK" b="1" dirty="0" smtClean="0">
                <a:solidFill>
                  <a:schemeClr val="accent2"/>
                </a:solidFill>
              </a:rPr>
              <a:t>modul 1</a:t>
            </a:r>
          </a:p>
          <a:p>
            <a:r>
              <a:rPr lang="sk-SK" dirty="0" smtClean="0"/>
              <a:t>Týždeň 8: </a:t>
            </a:r>
            <a:r>
              <a:rPr lang="sk-SK" dirty="0" smtClean="0"/>
              <a:t>RSE, </a:t>
            </a:r>
            <a:r>
              <a:rPr lang="sk-SK" dirty="0" smtClean="0"/>
              <a:t>moduly 2+3</a:t>
            </a:r>
          </a:p>
          <a:p>
            <a:r>
              <a:rPr lang="sk-SK" dirty="0" smtClean="0"/>
              <a:t>Týždeň 9: </a:t>
            </a:r>
            <a:r>
              <a:rPr lang="sk-SK" dirty="0" smtClean="0"/>
              <a:t>RSE, </a:t>
            </a:r>
            <a:r>
              <a:rPr lang="sk-SK" dirty="0" smtClean="0"/>
              <a:t>moduly 4+5</a:t>
            </a:r>
          </a:p>
          <a:p>
            <a:r>
              <a:rPr lang="sk-SK" dirty="0" smtClean="0"/>
              <a:t>Týždeň 10: </a:t>
            </a:r>
            <a:r>
              <a:rPr lang="sk-SK" dirty="0" smtClean="0"/>
              <a:t>RSE, </a:t>
            </a:r>
            <a:r>
              <a:rPr lang="sk-SK" dirty="0" smtClean="0"/>
              <a:t>moduly 6+7</a:t>
            </a:r>
          </a:p>
          <a:p>
            <a:r>
              <a:rPr lang="sk-SK" dirty="0" smtClean="0"/>
              <a:t>Týždeň 11: </a:t>
            </a:r>
            <a:r>
              <a:rPr lang="sk-SK" dirty="0" smtClean="0"/>
              <a:t>RSE, </a:t>
            </a:r>
            <a:r>
              <a:rPr lang="sk-SK" dirty="0" smtClean="0"/>
              <a:t>moduly 8+9</a:t>
            </a:r>
          </a:p>
          <a:p>
            <a:r>
              <a:rPr lang="sk-SK" dirty="0" smtClean="0"/>
              <a:t>Týždeň 12: </a:t>
            </a:r>
            <a:r>
              <a:rPr lang="sk-SK" dirty="0" smtClean="0"/>
              <a:t>RSE, </a:t>
            </a:r>
            <a:r>
              <a:rPr lang="sk-SK" dirty="0" smtClean="0"/>
              <a:t>moduly 10+11</a:t>
            </a:r>
          </a:p>
          <a:p>
            <a:r>
              <a:rPr lang="sk-SK" b="1" dirty="0" smtClean="0">
                <a:solidFill>
                  <a:schemeClr val="accent2"/>
                </a:solidFill>
              </a:rPr>
              <a:t>Týždeň 13: </a:t>
            </a:r>
            <a:r>
              <a:rPr lang="sk-SK" b="1" dirty="0" smtClean="0">
                <a:solidFill>
                  <a:schemeClr val="accent2"/>
                </a:solidFill>
              </a:rPr>
              <a:t>RSE, </a:t>
            </a:r>
            <a:r>
              <a:rPr lang="sk-SK" b="1" dirty="0" smtClean="0">
                <a:solidFill>
                  <a:schemeClr val="accent2"/>
                </a:solidFill>
              </a:rPr>
              <a:t>Final Exam</a:t>
            </a:r>
          </a:p>
        </p:txBody>
      </p:sp>
    </p:spTree>
    <p:extLst>
      <p:ext uri="{BB962C8B-B14F-4D97-AF65-F5344CB8AC3E}">
        <p14:creationId xmlns:p14="http://schemas.microsoft.com/office/powerpoint/2010/main" val="411190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blona Cisco">
  <a:themeElements>
    <a:clrScheme name="CCNP v5 1">
      <a:dk1>
        <a:srgbClr val="000000"/>
      </a:dk1>
      <a:lt1>
        <a:srgbClr val="FFFFFF"/>
      </a:lt1>
      <a:dk2>
        <a:srgbClr val="0183B7"/>
      </a:dk2>
      <a:lt2>
        <a:srgbClr val="8E8E95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CCNP v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CNP v5 1">
        <a:dk1>
          <a:srgbClr val="000000"/>
        </a:dk1>
        <a:lt1>
          <a:srgbClr val="FFFFFF"/>
        </a:lt1>
        <a:dk2>
          <a:srgbClr val="0183B7"/>
        </a:dk2>
        <a:lt2>
          <a:srgbClr val="8E8E95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Sablona Cisco</Template>
  <TotalTime>3456</TotalTime>
  <Pages>28</Pages>
  <Words>3666</Words>
  <Application>Microsoft Office PowerPoint</Application>
  <PresentationFormat>On-screen Show (4:3)</PresentationFormat>
  <Paragraphs>621</Paragraphs>
  <Slides>72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Sablona Cisco</vt:lpstr>
      <vt:lpstr>Úvod do počítačových sietí a konfigurácie sieťových zariadení</vt:lpstr>
      <vt:lpstr>Počítačové siete a Cisco sieťová akadémia</vt:lpstr>
      <vt:lpstr>Kurzy na FRI: CCNA Routing &amp; Switching</vt:lpstr>
      <vt:lpstr>Kurzy na FRI: CCNP</vt:lpstr>
      <vt:lpstr>Priemyselné certifikácie Cisco</vt:lpstr>
      <vt:lpstr>Priemyselné certifikácie Cisco</vt:lpstr>
      <vt:lpstr>Vzťah kurzov k priemyselným certifikáciám</vt:lpstr>
      <vt:lpstr>Certifikáty o ukončení NetAcad semestra</vt:lpstr>
      <vt:lpstr>Plán semestra – cvičenia</vt:lpstr>
      <vt:lpstr>Podmienky pre absolvovanie predmetu</vt:lpstr>
      <vt:lpstr>Komunikačné siete – bežný fenomén</vt:lpstr>
      <vt:lpstr>Komunikácia a jej charakteristiky</vt:lpstr>
      <vt:lpstr>Komponenty komunikačných sietí</vt:lpstr>
      <vt:lpstr>Koncové a medziľahlé zariadenia v sieťach</vt:lpstr>
      <vt:lpstr>Koncové a medziľahlé zariadenia v sieťach</vt:lpstr>
      <vt:lpstr>Médiá v sieťach</vt:lpstr>
      <vt:lpstr>Symboly sieťových prvkov</vt:lpstr>
      <vt:lpstr>Diagramy sieťových topológií</vt:lpstr>
      <vt:lpstr>Typy sietí podľa rozsahu</vt:lpstr>
      <vt:lpstr>Typy sietí podľa rozsahu</vt:lpstr>
      <vt:lpstr>Internet, Intranet, Extranet</vt:lpstr>
      <vt:lpstr>Možnosti prístupu k internetu pre domácich zákazníkov a malé firmy</vt:lpstr>
      <vt:lpstr>Možnosti prístupu k internetu pre business zákazníkov</vt:lpstr>
      <vt:lpstr>Konvergencia sietí – nahrádzanie jednoúčelových sietí univerzálnou sieťou</vt:lpstr>
      <vt:lpstr>Charakteristiky sietí</vt:lpstr>
      <vt:lpstr>Odolnosť voči chybám</vt:lpstr>
      <vt:lpstr>Siete s prepínaním okruhov</vt:lpstr>
      <vt:lpstr>Siete s prepínaním paketov</vt:lpstr>
      <vt:lpstr>Škálovateľnosť</vt:lpstr>
      <vt:lpstr>Internet – skutočne škálovateľná sieť</vt:lpstr>
      <vt:lpstr>Ohľad na kvalitu služby</vt:lpstr>
      <vt:lpstr>Kvalita služby v konvergovaných sieťach</vt:lpstr>
      <vt:lpstr>Nástroje na kvalitu služby</vt:lpstr>
      <vt:lpstr>Bezpečnosť</vt:lpstr>
      <vt:lpstr>Aspekty komunikačnej bezpečnosti</vt:lpstr>
      <vt:lpstr>Trendy v súčasných sieťach</vt:lpstr>
      <vt:lpstr>Bring Your Own Device (BYOD)</vt:lpstr>
      <vt:lpstr>Online spolupráca</vt:lpstr>
      <vt:lpstr>Video</vt:lpstr>
      <vt:lpstr>Cloud Computing</vt:lpstr>
      <vt:lpstr>Úvod do konfigurácie zariadení Cisco</vt:lpstr>
      <vt:lpstr>Sieťové zariadenia – špecializované počítače</vt:lpstr>
      <vt:lpstr>Konektory Cisco zariadení</vt:lpstr>
      <vt:lpstr>Softvérové vybavenie sieťových zariadení</vt:lpstr>
      <vt:lpstr>Internetwork Operating System</vt:lpstr>
      <vt:lpstr>Spôsob konfigurácie zariadení s IOS</vt:lpstr>
      <vt:lpstr>Prístup k IOS CLI cez konzolu a program HyperTerminal</vt:lpstr>
      <vt:lpstr>Prístup k IOS CLI cez konzolu a program PuTTY</vt:lpstr>
      <vt:lpstr>Konfigurácia na IOS zariadeniach</vt:lpstr>
      <vt:lpstr>Formát príkazového riadku v IOS</vt:lpstr>
      <vt:lpstr>Najdôležitejšie módy príkazového riadku IOS</vt:lpstr>
      <vt:lpstr>Najdôležitejšie módy príkazového riadku IOS</vt:lpstr>
      <vt:lpstr>Najdôležitejšie módy príkazového riadku IOS</vt:lpstr>
      <vt:lpstr>Štruktúra príkazového riadku a príkazov</vt:lpstr>
      <vt:lpstr>Nápoveda CLI</vt:lpstr>
      <vt:lpstr>Automatické dopĺňanie príkazov</vt:lpstr>
      <vt:lpstr>Automatické dopĺňanie príkazov</vt:lpstr>
      <vt:lpstr>Zadávanie a úprava príkazov v CLI</vt:lpstr>
      <vt:lpstr>Postup pri základnej konfigurácii</vt:lpstr>
      <vt:lpstr>Postup pri základnej konfigurácii</vt:lpstr>
      <vt:lpstr>Nastavenie mena zariadenia</vt:lpstr>
      <vt:lpstr>Nastavenie hesiel pre prístup k zariadeniu</vt:lpstr>
      <vt:lpstr>Nastavenie hesiel pre prístup k zariadeniu</vt:lpstr>
      <vt:lpstr>Nastavenie hesiel pre prechod do privilegovaného režimu</vt:lpstr>
      <vt:lpstr>Ochrana hesiel v konfigurácii</vt:lpstr>
      <vt:lpstr>Nastavenie výstražných hlásení</vt:lpstr>
      <vt:lpstr>Nastavenie výstražných hlásení</vt:lpstr>
      <vt:lpstr>Konfigurácia sieťových rozhraní</vt:lpstr>
      <vt:lpstr>Konfigurácia sieťových rozhraní</vt:lpstr>
      <vt:lpstr>Konfigurácia ethernetových rozhraní</vt:lpstr>
      <vt:lpstr>Uloženie hotovej konfigurácie do NVRAM</vt:lpstr>
      <vt:lpstr>PowerPoint Presentation</vt:lpstr>
    </vt:vector>
  </TitlesOfParts>
  <Company>University of Zilina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Guide for Creating Powerpoint Presentations</dc:subject>
  <dc:creator>Dept. of InfoCom Networks, FMSI</dc:creator>
  <cp:keywords/>
  <dc:description/>
  <cp:lastModifiedBy>Peter Palúch</cp:lastModifiedBy>
  <cp:revision>101</cp:revision>
  <cp:lastPrinted>1999-01-27T00:54:54Z</cp:lastPrinted>
  <dcterms:created xsi:type="dcterms:W3CDTF">2012-09-26T19:40:36Z</dcterms:created>
  <dcterms:modified xsi:type="dcterms:W3CDTF">2014-09-25T08:04:13Z</dcterms:modified>
</cp:coreProperties>
</file>